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8288000" cy="10287000"/>
  <p:notesSz cx="6858000" cy="9144000"/>
  <p:embeddedFontLst>
    <p:embeddedFont>
      <p:font typeface="TT Octosquares Bold" charset="1" panose="02010001040000080307"/>
      <p:regular r:id="rId60"/>
    </p:embeddedFont>
    <p:embeddedFont>
      <p:font typeface="Poppins" charset="1" panose="00000500000000000000"/>
      <p:regular r:id="rId61"/>
    </p:embeddedFont>
    <p:embeddedFont>
      <p:font typeface="Canva Sans Bold" charset="1" panose="020B0803030501040103"/>
      <p:regular r:id="rId62"/>
    </p:embeddedFont>
    <p:embeddedFont>
      <p:font typeface="Canva Sans" charset="1" panose="020B0503030501040103"/>
      <p:regular r:id="rId63"/>
    </p:embeddedFont>
    <p:embeddedFont>
      <p:font typeface="Gill Sans Display Ultra-Bold" charset="1" panose="020B0904020104020203"/>
      <p:regular r:id="rId64"/>
    </p:embeddedFont>
    <p:embeddedFont>
      <p:font typeface="Lava Pro Grunge" charset="1" panose="00000506000000000000"/>
      <p:regular r:id="rId65"/>
    </p:embeddedFont>
    <p:embeddedFont>
      <p:font typeface="WC Mano Negra Bold" charset="1" panose="02000506000000020004"/>
      <p:regular r:id="rId66"/>
    </p:embeddedFont>
    <p:embeddedFont>
      <p:font typeface="Trend Sans One" charset="1" panose="00000000000000000000"/>
      <p:regular r:id="rId67"/>
    </p:embeddedFont>
    <p:embeddedFont>
      <p:font typeface="Trend Slab Four" charset="1" panose="0000000000000000000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4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89025" y="6303910"/>
            <a:ext cx="6340551" cy="5246806"/>
          </a:xfrm>
          <a:custGeom>
            <a:avLst/>
            <a:gdLst/>
            <a:ahLst/>
            <a:cxnLst/>
            <a:rect r="r" b="b" t="t" l="l"/>
            <a:pathLst>
              <a:path h="5246806" w="6340551">
                <a:moveTo>
                  <a:pt x="0" y="0"/>
                </a:moveTo>
                <a:lnTo>
                  <a:pt x="6340550" y="0"/>
                </a:lnTo>
                <a:lnTo>
                  <a:pt x="6340550" y="5246805"/>
                </a:lnTo>
                <a:lnTo>
                  <a:pt x="0" y="5246805"/>
                </a:lnTo>
                <a:lnTo>
                  <a:pt x="0" y="0"/>
                </a:lnTo>
                <a:close/>
              </a:path>
            </a:pathLst>
          </a:custGeom>
          <a:blipFill>
            <a:blip r:embed="rId2"/>
            <a:stretch>
              <a:fillRect l="0" t="0" r="0" b="0"/>
            </a:stretch>
          </a:blipFill>
        </p:spPr>
      </p:sp>
      <p:sp>
        <p:nvSpPr>
          <p:cNvPr name="Freeform 3" id="3"/>
          <p:cNvSpPr/>
          <p:nvPr/>
        </p:nvSpPr>
        <p:spPr>
          <a:xfrm flipH="false" flipV="false" rot="0">
            <a:off x="-1004555" y="-1755327"/>
            <a:ext cx="6340551" cy="5246806"/>
          </a:xfrm>
          <a:custGeom>
            <a:avLst/>
            <a:gdLst/>
            <a:ahLst/>
            <a:cxnLst/>
            <a:rect r="r" b="b" t="t" l="l"/>
            <a:pathLst>
              <a:path h="5246806" w="6340551">
                <a:moveTo>
                  <a:pt x="0" y="0"/>
                </a:moveTo>
                <a:lnTo>
                  <a:pt x="6340551" y="0"/>
                </a:lnTo>
                <a:lnTo>
                  <a:pt x="6340551" y="5246805"/>
                </a:lnTo>
                <a:lnTo>
                  <a:pt x="0" y="5246805"/>
                </a:lnTo>
                <a:lnTo>
                  <a:pt x="0" y="0"/>
                </a:lnTo>
                <a:close/>
              </a:path>
            </a:pathLst>
          </a:custGeom>
          <a:blipFill>
            <a:blip r:embed="rId2"/>
            <a:stretch>
              <a:fillRect l="0" t="0" r="0" b="0"/>
            </a:stretch>
          </a:blipFill>
        </p:spPr>
      </p:sp>
      <p:sp>
        <p:nvSpPr>
          <p:cNvPr name="Freeform 4" id="4"/>
          <p:cNvSpPr/>
          <p:nvPr/>
        </p:nvSpPr>
        <p:spPr>
          <a:xfrm flipH="false" flipV="false" rot="0">
            <a:off x="14615541" y="-348770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5" id="5"/>
          <p:cNvSpPr txBox="true"/>
          <p:nvPr/>
        </p:nvSpPr>
        <p:spPr>
          <a:xfrm rot="0">
            <a:off x="3806234" y="3490088"/>
            <a:ext cx="10809307" cy="48107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ONLINE BANKING</a:t>
            </a:r>
          </a:p>
          <a:p>
            <a:pPr algn="ctr">
              <a:lnSpc>
                <a:spcPts val="12338"/>
              </a:lnSpc>
            </a:pPr>
            <a:r>
              <a:rPr lang="en-US" sz="13410">
                <a:solidFill>
                  <a:srgbClr val="FFFFFF"/>
                </a:solidFill>
                <a:latin typeface="TT Octosquares Bold"/>
                <a:ea typeface="TT Octosquares Bold"/>
                <a:cs typeface="TT Octosquares Bold"/>
                <a:sym typeface="TT Octosquares Bold"/>
              </a:rPr>
              <a:t>SYSTEM</a:t>
            </a:r>
          </a:p>
        </p:txBody>
      </p:sp>
      <p:sp>
        <p:nvSpPr>
          <p:cNvPr name="Freeform 6" id="6"/>
          <p:cNvSpPr/>
          <p:nvPr/>
        </p:nvSpPr>
        <p:spPr>
          <a:xfrm flipH="false" flipV="false" rot="0">
            <a:off x="-3913533" y="5663285"/>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89025" y="6303910"/>
            <a:ext cx="6340551" cy="5246806"/>
          </a:xfrm>
          <a:custGeom>
            <a:avLst/>
            <a:gdLst/>
            <a:ahLst/>
            <a:cxnLst/>
            <a:rect r="r" b="b" t="t" l="l"/>
            <a:pathLst>
              <a:path h="5246806" w="6340551">
                <a:moveTo>
                  <a:pt x="0" y="0"/>
                </a:moveTo>
                <a:lnTo>
                  <a:pt x="6340550" y="0"/>
                </a:lnTo>
                <a:lnTo>
                  <a:pt x="6340550" y="5246805"/>
                </a:lnTo>
                <a:lnTo>
                  <a:pt x="0" y="5246805"/>
                </a:lnTo>
                <a:lnTo>
                  <a:pt x="0" y="0"/>
                </a:lnTo>
                <a:close/>
              </a:path>
            </a:pathLst>
          </a:custGeom>
          <a:blipFill>
            <a:blip r:embed="rId2"/>
            <a:stretch>
              <a:fillRect l="0" t="0" r="0" b="0"/>
            </a:stretch>
          </a:blipFill>
        </p:spPr>
      </p:sp>
      <p:sp>
        <p:nvSpPr>
          <p:cNvPr name="Freeform 3" id="3"/>
          <p:cNvSpPr/>
          <p:nvPr/>
        </p:nvSpPr>
        <p:spPr>
          <a:xfrm flipH="false" flipV="false" rot="0">
            <a:off x="-1004555" y="-1755327"/>
            <a:ext cx="6340551" cy="5246806"/>
          </a:xfrm>
          <a:custGeom>
            <a:avLst/>
            <a:gdLst/>
            <a:ahLst/>
            <a:cxnLst/>
            <a:rect r="r" b="b" t="t" l="l"/>
            <a:pathLst>
              <a:path h="5246806" w="6340551">
                <a:moveTo>
                  <a:pt x="0" y="0"/>
                </a:moveTo>
                <a:lnTo>
                  <a:pt x="6340551" y="0"/>
                </a:lnTo>
                <a:lnTo>
                  <a:pt x="6340551" y="5246805"/>
                </a:lnTo>
                <a:lnTo>
                  <a:pt x="0" y="5246805"/>
                </a:lnTo>
                <a:lnTo>
                  <a:pt x="0" y="0"/>
                </a:lnTo>
                <a:close/>
              </a:path>
            </a:pathLst>
          </a:custGeom>
          <a:blipFill>
            <a:blip r:embed="rId2"/>
            <a:stretch>
              <a:fillRect l="0" t="0" r="0" b="0"/>
            </a:stretch>
          </a:blipFill>
        </p:spPr>
      </p:sp>
      <p:sp>
        <p:nvSpPr>
          <p:cNvPr name="Freeform 4" id="4"/>
          <p:cNvSpPr/>
          <p:nvPr/>
        </p:nvSpPr>
        <p:spPr>
          <a:xfrm flipH="false" flipV="false" rot="0">
            <a:off x="14615541" y="-348770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5" id="5"/>
          <p:cNvSpPr txBox="true"/>
          <p:nvPr/>
        </p:nvSpPr>
        <p:spPr>
          <a:xfrm rot="0">
            <a:off x="1028700" y="3490088"/>
            <a:ext cx="16818650" cy="16865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REPOSITORY</a:t>
            </a:r>
          </a:p>
        </p:txBody>
      </p:sp>
      <p:sp>
        <p:nvSpPr>
          <p:cNvPr name="Freeform 6" id="6"/>
          <p:cNvSpPr/>
          <p:nvPr/>
        </p:nvSpPr>
        <p:spPr>
          <a:xfrm flipH="false" flipV="false" rot="0">
            <a:off x="-3913533" y="5663285"/>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7" id="7"/>
          <p:cNvSpPr txBox="true"/>
          <p:nvPr/>
        </p:nvSpPr>
        <p:spPr>
          <a:xfrm rot="0">
            <a:off x="3178195" y="5109980"/>
            <a:ext cx="1193161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which will be the link between the Model and the services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508230" y="4974721"/>
            <a:ext cx="12979247" cy="5055968"/>
          </a:xfrm>
          <a:custGeom>
            <a:avLst/>
            <a:gdLst/>
            <a:ahLst/>
            <a:cxnLst/>
            <a:rect r="r" b="b" t="t" l="l"/>
            <a:pathLst>
              <a:path h="5055968" w="12979247">
                <a:moveTo>
                  <a:pt x="0" y="0"/>
                </a:moveTo>
                <a:lnTo>
                  <a:pt x="12979247" y="0"/>
                </a:lnTo>
                <a:lnTo>
                  <a:pt x="12979247" y="5055968"/>
                </a:lnTo>
                <a:lnTo>
                  <a:pt x="0" y="5055968"/>
                </a:lnTo>
                <a:lnTo>
                  <a:pt x="0" y="0"/>
                </a:lnTo>
                <a:close/>
              </a:path>
            </a:pathLst>
          </a:custGeom>
          <a:blipFill>
            <a:blip r:embed="rId2"/>
            <a:stretch>
              <a:fillRect l="0" t="0" r="0" b="0"/>
            </a:stretch>
          </a:blipFill>
        </p:spPr>
      </p:sp>
      <p:sp>
        <p:nvSpPr>
          <p:cNvPr name="TextBox 3" id="3"/>
          <p:cNvSpPr txBox="true"/>
          <p:nvPr/>
        </p:nvSpPr>
        <p:spPr>
          <a:xfrm rot="0">
            <a:off x="473758" y="484396"/>
            <a:ext cx="11524096" cy="5379211"/>
          </a:xfrm>
          <a:prstGeom prst="rect">
            <a:avLst/>
          </a:prstGeom>
        </p:spPr>
        <p:txBody>
          <a:bodyPr anchor="t" rtlCol="false" tIns="0" lIns="0" bIns="0" rIns="0">
            <a:spAutoFit/>
          </a:bodyPr>
          <a:lstStyle/>
          <a:p>
            <a:pPr algn="l" marL="476635" indent="-238317" lvl="1">
              <a:lnSpc>
                <a:spcPts val="3090"/>
              </a:lnSpc>
              <a:buFont typeface="Arial"/>
              <a:buChar char="•"/>
            </a:pPr>
            <a:r>
              <a:rPr lang="en-US" sz="2207">
                <a:solidFill>
                  <a:srgbClr val="FFFFFF"/>
                </a:solidFill>
                <a:latin typeface="Canva Sans"/>
                <a:ea typeface="Canva Sans"/>
                <a:cs typeface="Canva Sans"/>
                <a:sym typeface="Canva Sans"/>
              </a:rPr>
              <a:t>The </a:t>
            </a:r>
            <a:r>
              <a:rPr lang="en-US" sz="2207">
                <a:solidFill>
                  <a:srgbClr val="FFFFFF"/>
                </a:solidFill>
                <a:latin typeface="Canva Sans"/>
                <a:ea typeface="Canva Sans"/>
                <a:cs typeface="Canva Sans"/>
                <a:sym typeface="Canva Sans"/>
              </a:rPr>
              <a:t>AccountRepository interface extends JpaRepository, providing standard CRUD operations and querying capabilities for the Account entity. Here's a brief overview of the components:</a:t>
            </a:r>
          </a:p>
          <a:p>
            <a:pPr algn="l">
              <a:lnSpc>
                <a:spcPts val="3090"/>
              </a:lnSpc>
            </a:pPr>
          </a:p>
          <a:p>
            <a:pPr algn="l" marL="476635" indent="-238317" lvl="1">
              <a:lnSpc>
                <a:spcPts val="3090"/>
              </a:lnSpc>
              <a:buFont typeface="Arial"/>
              <a:buChar char="•"/>
            </a:pPr>
            <a:r>
              <a:rPr lang="en-US" sz="2207">
                <a:solidFill>
                  <a:srgbClr val="FFFFFF"/>
                </a:solidFill>
                <a:latin typeface="Canva Sans"/>
                <a:ea typeface="Canva Sans"/>
                <a:cs typeface="Canva Sans"/>
                <a:sym typeface="Canva Sans"/>
              </a:rPr>
              <a:t>@Repository: This Spring annotation indicates that the interface is a repository and helps with exception translation into Spring's DataAccessException hierarchy. It also enables component scanning to detect and register the repository as a Spring bean.</a:t>
            </a:r>
          </a:p>
          <a:p>
            <a:pPr algn="l">
              <a:lnSpc>
                <a:spcPts val="3090"/>
              </a:lnSpc>
            </a:pPr>
          </a:p>
          <a:p>
            <a:pPr algn="l" marL="476635" indent="-238317" lvl="1">
              <a:lnSpc>
                <a:spcPts val="3090"/>
              </a:lnSpc>
              <a:buFont typeface="Arial"/>
              <a:buChar char="•"/>
            </a:pPr>
            <a:r>
              <a:rPr lang="en-US" sz="2207">
                <a:solidFill>
                  <a:srgbClr val="FFFFFF"/>
                </a:solidFill>
                <a:latin typeface="Canva Sans"/>
                <a:ea typeface="Canva Sans"/>
                <a:cs typeface="Canva Sans"/>
                <a:sym typeface="Canva Sans"/>
              </a:rPr>
              <a:t>JpaRepository&lt;Account, Long&gt;: This interface extends JpaRepository, which provides several methods for interacting with the Account entity:</a:t>
            </a:r>
          </a:p>
          <a:p>
            <a:pPr algn="l" marL="953269" indent="-317756" lvl="2">
              <a:lnSpc>
                <a:spcPts val="3090"/>
              </a:lnSpc>
              <a:buFont typeface="Arial"/>
              <a:buChar char="⚬"/>
            </a:pPr>
            <a:r>
              <a:rPr lang="en-US" sz="2207">
                <a:solidFill>
                  <a:srgbClr val="FFFFFF"/>
                </a:solidFill>
                <a:latin typeface="Canva Sans"/>
                <a:ea typeface="Canva Sans"/>
                <a:cs typeface="Canva Sans"/>
                <a:sym typeface="Canva Sans"/>
              </a:rPr>
              <a:t>Account is the type of the entity.</a:t>
            </a:r>
          </a:p>
          <a:p>
            <a:pPr algn="l" marL="953269" indent="-317756" lvl="2">
              <a:lnSpc>
                <a:spcPts val="3090"/>
              </a:lnSpc>
              <a:buFont typeface="Arial"/>
              <a:buChar char="⚬"/>
            </a:pPr>
            <a:r>
              <a:rPr lang="en-US" sz="2207">
                <a:solidFill>
                  <a:srgbClr val="FFFFFF"/>
                </a:solidFill>
                <a:latin typeface="Canva Sans"/>
                <a:ea typeface="Canva Sans"/>
                <a:cs typeface="Canva Sans"/>
                <a:sym typeface="Canva Sans"/>
              </a:rPr>
              <a:t>Long is the type of the entity's primary key</a:t>
            </a:r>
          </a:p>
          <a:p>
            <a:pPr algn="l">
              <a:lnSpc>
                <a:spcPts val="309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922324" y="3356812"/>
            <a:ext cx="13031326" cy="6515663"/>
          </a:xfrm>
          <a:custGeom>
            <a:avLst/>
            <a:gdLst/>
            <a:ahLst/>
            <a:cxnLst/>
            <a:rect r="r" b="b" t="t" l="l"/>
            <a:pathLst>
              <a:path h="6515663" w="13031326">
                <a:moveTo>
                  <a:pt x="0" y="0"/>
                </a:moveTo>
                <a:lnTo>
                  <a:pt x="13031326" y="0"/>
                </a:lnTo>
                <a:lnTo>
                  <a:pt x="13031326" y="6515663"/>
                </a:lnTo>
                <a:lnTo>
                  <a:pt x="0" y="6515663"/>
                </a:lnTo>
                <a:lnTo>
                  <a:pt x="0" y="0"/>
                </a:lnTo>
                <a:close/>
              </a:path>
            </a:pathLst>
          </a:custGeom>
          <a:blipFill>
            <a:blip r:embed="rId2"/>
            <a:stretch>
              <a:fillRect l="0" t="0" r="0" b="0"/>
            </a:stretch>
          </a:blipFill>
        </p:spPr>
      </p:sp>
      <p:sp>
        <p:nvSpPr>
          <p:cNvPr name="TextBox 3" id="3"/>
          <p:cNvSpPr txBox="true"/>
          <p:nvPr/>
        </p:nvSpPr>
        <p:spPr>
          <a:xfrm rot="0">
            <a:off x="349085" y="791123"/>
            <a:ext cx="11680320" cy="16535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CustomerRepository offers methods for checking the existence of customers based on different attributes and for retrieving a customer by their email address, leveraging Spring Data JPA's automatic query generation.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533600" y="4367992"/>
            <a:ext cx="13559427" cy="5919008"/>
          </a:xfrm>
          <a:custGeom>
            <a:avLst/>
            <a:gdLst/>
            <a:ahLst/>
            <a:cxnLst/>
            <a:rect r="r" b="b" t="t" l="l"/>
            <a:pathLst>
              <a:path h="5919008" w="13559427">
                <a:moveTo>
                  <a:pt x="0" y="0"/>
                </a:moveTo>
                <a:lnTo>
                  <a:pt x="13559427" y="0"/>
                </a:lnTo>
                <a:lnTo>
                  <a:pt x="13559427" y="5919008"/>
                </a:lnTo>
                <a:lnTo>
                  <a:pt x="0" y="5919008"/>
                </a:lnTo>
                <a:lnTo>
                  <a:pt x="0" y="0"/>
                </a:lnTo>
                <a:close/>
              </a:path>
            </a:pathLst>
          </a:custGeom>
          <a:blipFill>
            <a:blip r:embed="rId2"/>
            <a:stretch>
              <a:fillRect l="0" t="0" r="0" b="0"/>
            </a:stretch>
          </a:blipFill>
        </p:spPr>
      </p:sp>
      <p:sp>
        <p:nvSpPr>
          <p:cNvPr name="TextBox 3" id="3"/>
          <p:cNvSpPr txBox="true"/>
          <p:nvPr/>
        </p:nvSpPr>
        <p:spPr>
          <a:xfrm rot="0">
            <a:off x="174542" y="342299"/>
            <a:ext cx="10306211" cy="2273319"/>
          </a:xfrm>
          <a:prstGeom prst="rect">
            <a:avLst/>
          </a:prstGeom>
        </p:spPr>
        <p:txBody>
          <a:bodyPr anchor="t" rtlCol="false" tIns="0" lIns="0" bIns="0" rIns="0">
            <a:spAutoFit/>
          </a:bodyPr>
          <a:lstStyle/>
          <a:p>
            <a:pPr algn="l" marL="472034" indent="-236017" lvl="1">
              <a:lnSpc>
                <a:spcPts val="3060"/>
              </a:lnSpc>
              <a:buFont typeface="Arial"/>
              <a:buChar char="•"/>
            </a:pPr>
            <a:r>
              <a:rPr lang="en-US" sz="2186">
                <a:solidFill>
                  <a:srgbClr val="FFFFFF"/>
                </a:solidFill>
                <a:latin typeface="Canva Sans"/>
                <a:ea typeface="Canva Sans"/>
                <a:cs typeface="Canva Sans"/>
                <a:sym typeface="Canva Sans"/>
              </a:rPr>
              <a:t>JpaRepository&lt;FavoriteRecipient, Long&gt;: Inherits basic CRUD operations an</a:t>
            </a:r>
            <a:r>
              <a:rPr lang="en-US" sz="2186">
                <a:solidFill>
                  <a:srgbClr val="FFFFFF"/>
                </a:solidFill>
                <a:latin typeface="Canva Sans"/>
                <a:ea typeface="Canva Sans"/>
                <a:cs typeface="Canva Sans"/>
                <a:sym typeface="Canva Sans"/>
              </a:rPr>
              <a:t>d JPA functionalities for FavoriteRecipient entities:</a:t>
            </a:r>
          </a:p>
          <a:p>
            <a:pPr algn="l">
              <a:lnSpc>
                <a:spcPts val="3060"/>
              </a:lnSpc>
            </a:pPr>
          </a:p>
          <a:p>
            <a:pPr algn="l" marL="944068" indent="-314689" lvl="2">
              <a:lnSpc>
                <a:spcPts val="3060"/>
              </a:lnSpc>
              <a:buFont typeface="Arial"/>
              <a:buChar char="⚬"/>
            </a:pPr>
            <a:r>
              <a:rPr lang="en-US" sz="2186">
                <a:solidFill>
                  <a:srgbClr val="FFFFFF"/>
                </a:solidFill>
                <a:latin typeface="Canva Sans"/>
                <a:ea typeface="Canva Sans"/>
                <a:cs typeface="Canva Sans"/>
                <a:sym typeface="Canva Sans"/>
              </a:rPr>
              <a:t>FavoriteRecipient is the type of the entity.</a:t>
            </a:r>
          </a:p>
          <a:p>
            <a:pPr algn="l" marL="944068" indent="-314689" lvl="2">
              <a:lnSpc>
                <a:spcPts val="3060"/>
              </a:lnSpc>
              <a:buFont typeface="Arial"/>
              <a:buChar char="⚬"/>
            </a:pPr>
            <a:r>
              <a:rPr lang="en-US" sz="2186">
                <a:solidFill>
                  <a:srgbClr val="FFFFFF"/>
                </a:solidFill>
                <a:latin typeface="Canva Sans"/>
                <a:ea typeface="Canva Sans"/>
                <a:cs typeface="Canva Sans"/>
                <a:sym typeface="Canva Sans"/>
              </a:rPr>
              <a:t>Long is the type of the entity's primary key.</a:t>
            </a:r>
          </a:p>
          <a:p>
            <a:pPr algn="l">
              <a:lnSpc>
                <a:spcPts val="3060"/>
              </a:lnSpc>
            </a:pPr>
          </a:p>
        </p:txBody>
      </p:sp>
      <p:sp>
        <p:nvSpPr>
          <p:cNvPr name="TextBox 4" id="4"/>
          <p:cNvSpPr txBox="true"/>
          <p:nvPr/>
        </p:nvSpPr>
        <p:spPr>
          <a:xfrm rot="0">
            <a:off x="174542" y="2767062"/>
            <a:ext cx="6974686" cy="20726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findByCustomerId(Long customerId): Retrieves a list of FavoriteRecipient entities associated with a specific customer ID. This method helps in fetching all favorite recipients for a given customer.</a:t>
            </a:r>
          </a:p>
        </p:txBody>
      </p:sp>
      <p:sp>
        <p:nvSpPr>
          <p:cNvPr name="TextBox 5" id="5"/>
          <p:cNvSpPr txBox="true"/>
          <p:nvPr/>
        </p:nvSpPr>
        <p:spPr>
          <a:xfrm rot="0">
            <a:off x="11313314" y="492492"/>
            <a:ext cx="6625601" cy="33299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findByCustomerIdAndRecipientAccountNumber(Long customerId, String accountNumber): Retrieves an Optional&lt;FavoriteRecipient&gt; for a given customer ID and recipient account number and it is useful also for checking if a particular recipient is a favorite for a specific customer.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789387" y="4155008"/>
            <a:ext cx="13498613" cy="6131992"/>
          </a:xfrm>
          <a:custGeom>
            <a:avLst/>
            <a:gdLst/>
            <a:ahLst/>
            <a:cxnLst/>
            <a:rect r="r" b="b" t="t" l="l"/>
            <a:pathLst>
              <a:path h="6131992" w="13498613">
                <a:moveTo>
                  <a:pt x="0" y="0"/>
                </a:moveTo>
                <a:lnTo>
                  <a:pt x="13498613" y="0"/>
                </a:lnTo>
                <a:lnTo>
                  <a:pt x="13498613" y="6131992"/>
                </a:lnTo>
                <a:lnTo>
                  <a:pt x="0" y="6131992"/>
                </a:lnTo>
                <a:lnTo>
                  <a:pt x="0" y="0"/>
                </a:lnTo>
                <a:close/>
              </a:path>
            </a:pathLst>
          </a:custGeom>
          <a:blipFill>
            <a:blip r:embed="rId2"/>
            <a:stretch>
              <a:fillRect l="0" t="0" r="0" b="0"/>
            </a:stretch>
          </a:blipFill>
        </p:spPr>
      </p:sp>
      <p:sp>
        <p:nvSpPr>
          <p:cNvPr name="TextBox 3" id="3"/>
          <p:cNvSpPr txBox="true"/>
          <p:nvPr/>
        </p:nvSpPr>
        <p:spPr>
          <a:xfrm rot="0">
            <a:off x="0" y="466928"/>
            <a:ext cx="15595059" cy="20726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Single Responsibility Principle :</a:t>
            </a:r>
          </a:p>
          <a:p>
            <a:pPr algn="l" marL="1036320" indent="-345440" lvl="2">
              <a:lnSpc>
                <a:spcPts val="3359"/>
              </a:lnSpc>
              <a:buFont typeface="Arial"/>
              <a:buChar char="⚬"/>
            </a:pPr>
            <a:r>
              <a:rPr lang="en-US" sz="2400">
                <a:solidFill>
                  <a:srgbClr val="FFFFFF"/>
                </a:solidFill>
                <a:latin typeface="Canva Sans"/>
                <a:ea typeface="Canva Sans"/>
                <a:cs typeface="Canva Sans"/>
                <a:sym typeface="Canva Sans"/>
              </a:rPr>
              <a:t> The TransactionRepository has a single responsibility to handle data access for Transaction entities So it is focused on database operations related to transactions.</a:t>
            </a:r>
          </a:p>
          <a:p>
            <a:pPr algn="l">
              <a:lnSpc>
                <a:spcPts val="3359"/>
              </a:lnSpc>
            </a:pPr>
          </a:p>
          <a:p>
            <a:pPr algn="l">
              <a:lnSpc>
                <a:spcPts val="3359"/>
              </a:lnSpc>
            </a:pPr>
          </a:p>
        </p:txBody>
      </p:sp>
      <p:sp>
        <p:nvSpPr>
          <p:cNvPr name="TextBox 4" id="4"/>
          <p:cNvSpPr txBox="true"/>
          <p:nvPr/>
        </p:nvSpPr>
        <p:spPr>
          <a:xfrm rot="0">
            <a:off x="0" y="2501468"/>
            <a:ext cx="15595059" cy="16535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OCP :</a:t>
            </a:r>
          </a:p>
          <a:p>
            <a:pPr algn="just" marL="1036320" indent="-345440" lvl="2">
              <a:lnSpc>
                <a:spcPts val="3359"/>
              </a:lnSpc>
              <a:buFont typeface="Arial"/>
              <a:buChar char="⚬"/>
            </a:pPr>
            <a:r>
              <a:rPr lang="en-US" sz="2400">
                <a:solidFill>
                  <a:srgbClr val="FFFFFF"/>
                </a:solidFill>
                <a:latin typeface="Canva Sans"/>
                <a:ea typeface="Canva Sans"/>
                <a:cs typeface="Canva Sans"/>
                <a:sym typeface="Canva Sans"/>
              </a:rPr>
              <a:t>The repository interface is open for extension (e.g., by adding new methods or custom queries) but closed for modification. You can add more methods without changing existing code.</a:t>
            </a:r>
          </a:p>
          <a:p>
            <a:pPr algn="l">
              <a:lnSpc>
                <a:spcPts val="3359"/>
              </a:lnSpc>
            </a:pPr>
          </a:p>
        </p:txBody>
      </p:sp>
      <p:sp>
        <p:nvSpPr>
          <p:cNvPr name="TextBox 5" id="5"/>
          <p:cNvSpPr txBox="true"/>
          <p:nvPr/>
        </p:nvSpPr>
        <p:spPr>
          <a:xfrm rot="0">
            <a:off x="0" y="4297680"/>
            <a:ext cx="4789387" cy="16535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Query Method Derivation: automatically generates the implementation based on method names.</a:t>
            </a:r>
          </a:p>
        </p:txBody>
      </p:sp>
      <p:sp>
        <p:nvSpPr>
          <p:cNvPr name="TextBox 6" id="6"/>
          <p:cNvSpPr txBox="true"/>
          <p:nvPr/>
        </p:nvSpPr>
        <p:spPr>
          <a:xfrm rot="0">
            <a:off x="0" y="6634342"/>
            <a:ext cx="4789387" cy="33299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D</a:t>
            </a:r>
            <a:r>
              <a:rPr lang="en-US" sz="2400">
                <a:solidFill>
                  <a:srgbClr val="FFFFFF"/>
                </a:solidFill>
                <a:latin typeface="Canva Sans"/>
                <a:ea typeface="Canva Sans"/>
                <a:cs typeface="Canva Sans"/>
                <a:sym typeface="Canva Sans"/>
              </a:rPr>
              <a:t>AO Pattern:</a:t>
            </a:r>
          </a:p>
          <a:p>
            <a:pPr algn="l" marL="1036320" indent="-345440" lvl="2">
              <a:lnSpc>
                <a:spcPts val="3359"/>
              </a:lnSpc>
              <a:buFont typeface="Arial"/>
              <a:buChar char="⚬"/>
            </a:pPr>
            <a:r>
              <a:rPr lang="en-US" sz="2400">
                <a:solidFill>
                  <a:srgbClr val="FFFFFF"/>
                </a:solidFill>
                <a:latin typeface="Canva Sans"/>
                <a:ea typeface="Canva Sans"/>
                <a:cs typeface="Canva Sans"/>
                <a:sym typeface="Canva Sans"/>
              </a:rPr>
              <a:t> The repository acts as a DAO, providing methods to perform CRUD operations and queries on the Transaction entity.</a:t>
            </a:r>
          </a:p>
          <a:p>
            <a:pPr algn="l">
              <a:lnSpc>
                <a:spcPts val="33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89025" y="6303910"/>
            <a:ext cx="6340551" cy="5246806"/>
          </a:xfrm>
          <a:custGeom>
            <a:avLst/>
            <a:gdLst/>
            <a:ahLst/>
            <a:cxnLst/>
            <a:rect r="r" b="b" t="t" l="l"/>
            <a:pathLst>
              <a:path h="5246806" w="6340551">
                <a:moveTo>
                  <a:pt x="0" y="0"/>
                </a:moveTo>
                <a:lnTo>
                  <a:pt x="6340550" y="0"/>
                </a:lnTo>
                <a:lnTo>
                  <a:pt x="6340550" y="5246805"/>
                </a:lnTo>
                <a:lnTo>
                  <a:pt x="0" y="5246805"/>
                </a:lnTo>
                <a:lnTo>
                  <a:pt x="0" y="0"/>
                </a:lnTo>
                <a:close/>
              </a:path>
            </a:pathLst>
          </a:custGeom>
          <a:blipFill>
            <a:blip r:embed="rId2"/>
            <a:stretch>
              <a:fillRect l="0" t="0" r="0" b="0"/>
            </a:stretch>
          </a:blipFill>
        </p:spPr>
      </p:sp>
      <p:sp>
        <p:nvSpPr>
          <p:cNvPr name="Freeform 3" id="3"/>
          <p:cNvSpPr/>
          <p:nvPr/>
        </p:nvSpPr>
        <p:spPr>
          <a:xfrm flipH="false" flipV="false" rot="0">
            <a:off x="-1004555" y="-1755327"/>
            <a:ext cx="6340551" cy="5246806"/>
          </a:xfrm>
          <a:custGeom>
            <a:avLst/>
            <a:gdLst/>
            <a:ahLst/>
            <a:cxnLst/>
            <a:rect r="r" b="b" t="t" l="l"/>
            <a:pathLst>
              <a:path h="5246806" w="6340551">
                <a:moveTo>
                  <a:pt x="0" y="0"/>
                </a:moveTo>
                <a:lnTo>
                  <a:pt x="6340551" y="0"/>
                </a:lnTo>
                <a:lnTo>
                  <a:pt x="6340551" y="5246805"/>
                </a:lnTo>
                <a:lnTo>
                  <a:pt x="0" y="5246805"/>
                </a:lnTo>
                <a:lnTo>
                  <a:pt x="0" y="0"/>
                </a:lnTo>
                <a:close/>
              </a:path>
            </a:pathLst>
          </a:custGeom>
          <a:blipFill>
            <a:blip r:embed="rId2"/>
            <a:stretch>
              <a:fillRect l="0" t="0" r="0" b="0"/>
            </a:stretch>
          </a:blipFill>
        </p:spPr>
      </p:sp>
      <p:sp>
        <p:nvSpPr>
          <p:cNvPr name="Freeform 4" id="4"/>
          <p:cNvSpPr/>
          <p:nvPr/>
        </p:nvSpPr>
        <p:spPr>
          <a:xfrm flipH="false" flipV="false" rot="0">
            <a:off x="14615541" y="-348770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5" id="5"/>
          <p:cNvSpPr txBox="true"/>
          <p:nvPr/>
        </p:nvSpPr>
        <p:spPr>
          <a:xfrm rot="0">
            <a:off x="2816765" y="4476429"/>
            <a:ext cx="13227968" cy="16865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EXCEPTIONS</a:t>
            </a:r>
          </a:p>
        </p:txBody>
      </p:sp>
      <p:sp>
        <p:nvSpPr>
          <p:cNvPr name="Freeform 6" id="6"/>
          <p:cNvSpPr/>
          <p:nvPr/>
        </p:nvSpPr>
        <p:spPr>
          <a:xfrm flipH="false" flipV="false" rot="0">
            <a:off x="-3913533" y="5663285"/>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016221" y="2766325"/>
            <a:ext cx="13271779" cy="7520675"/>
          </a:xfrm>
          <a:custGeom>
            <a:avLst/>
            <a:gdLst/>
            <a:ahLst/>
            <a:cxnLst/>
            <a:rect r="r" b="b" t="t" l="l"/>
            <a:pathLst>
              <a:path h="7520675" w="13271779">
                <a:moveTo>
                  <a:pt x="0" y="0"/>
                </a:moveTo>
                <a:lnTo>
                  <a:pt x="13271779" y="0"/>
                </a:lnTo>
                <a:lnTo>
                  <a:pt x="13271779" y="7520675"/>
                </a:lnTo>
                <a:lnTo>
                  <a:pt x="0" y="7520675"/>
                </a:lnTo>
                <a:lnTo>
                  <a:pt x="0" y="0"/>
                </a:lnTo>
                <a:close/>
              </a:path>
            </a:pathLst>
          </a:custGeom>
          <a:blipFill>
            <a:blip r:embed="rId2"/>
            <a:stretch>
              <a:fillRect l="0" t="0" r="0" b="0"/>
            </a:stretch>
          </a:blipFill>
        </p:spPr>
      </p:sp>
      <p:sp>
        <p:nvSpPr>
          <p:cNvPr name="TextBox 3" id="3"/>
          <p:cNvSpPr txBox="true"/>
          <p:nvPr/>
        </p:nvSpPr>
        <p:spPr>
          <a:xfrm rot="0">
            <a:off x="423889" y="811530"/>
            <a:ext cx="14356556" cy="3962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We make a base exception handler that contains the common exception handling in the projet </a:t>
            </a:r>
          </a:p>
        </p:txBody>
      </p:sp>
      <p:sp>
        <p:nvSpPr>
          <p:cNvPr name="TextBox 4" id="4"/>
          <p:cNvSpPr txBox="true"/>
          <p:nvPr/>
        </p:nvSpPr>
        <p:spPr>
          <a:xfrm rot="0">
            <a:off x="423889" y="1607039"/>
            <a:ext cx="10066616" cy="3962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Separating the others into two packages in custom and response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010279" y="0"/>
            <a:ext cx="12277721" cy="10287000"/>
          </a:xfrm>
          <a:custGeom>
            <a:avLst/>
            <a:gdLst/>
            <a:ahLst/>
            <a:cxnLst/>
            <a:rect r="r" b="b" t="t" l="l"/>
            <a:pathLst>
              <a:path h="10287000" w="12277721">
                <a:moveTo>
                  <a:pt x="0" y="0"/>
                </a:moveTo>
                <a:lnTo>
                  <a:pt x="12277721" y="0"/>
                </a:lnTo>
                <a:lnTo>
                  <a:pt x="12277721" y="10287000"/>
                </a:lnTo>
                <a:lnTo>
                  <a:pt x="0" y="10287000"/>
                </a:lnTo>
                <a:lnTo>
                  <a:pt x="0" y="0"/>
                </a:lnTo>
                <a:close/>
              </a:path>
            </a:pathLst>
          </a:custGeom>
          <a:blipFill>
            <a:blip r:embed="rId2"/>
            <a:stretch>
              <a:fillRect l="0" t="-5305" r="0" b="-5305"/>
            </a:stretch>
          </a:blipFill>
        </p:spPr>
      </p:sp>
      <p:sp>
        <p:nvSpPr>
          <p:cNvPr name="TextBox 3" id="3"/>
          <p:cNvSpPr txBox="true"/>
          <p:nvPr/>
        </p:nvSpPr>
        <p:spPr>
          <a:xfrm rot="0">
            <a:off x="284774" y="648638"/>
            <a:ext cx="5725505" cy="2491740"/>
          </a:xfrm>
          <a:prstGeom prst="rect">
            <a:avLst/>
          </a:prstGeom>
        </p:spPr>
        <p:txBody>
          <a:bodyPr anchor="t" rtlCol="false" tIns="0" lIns="0" bIns="0" rIns="0">
            <a:spAutoFit/>
          </a:bodyPr>
          <a:lstStyle/>
          <a:p>
            <a:pPr algn="l">
              <a:lnSpc>
                <a:spcPts val="3359"/>
              </a:lnSpc>
            </a:pPr>
            <a:r>
              <a:rPr lang="en-US" sz="2400">
                <a:solidFill>
                  <a:srgbClr val="FFFFFF"/>
                </a:solidFill>
                <a:latin typeface="Canva Sans"/>
                <a:ea typeface="Canva Sans"/>
                <a:cs typeface="Canva Sans"/>
                <a:sym typeface="Canva Sans"/>
              </a:rPr>
              <a:t>@ControllerAdvice: This annotation allows the class to handle exceptions across the whole application in a centralized manner and  It ensures that exception handling logic is separated from the controllers.</a:t>
            </a:r>
          </a:p>
        </p:txBody>
      </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0" y="579257"/>
            <a:ext cx="18288000" cy="75209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Single Responsibility Principle :</a:t>
            </a:r>
          </a:p>
          <a:p>
            <a:pPr algn="l" marL="1036320" indent="-345440" lvl="2">
              <a:lnSpc>
                <a:spcPts val="3359"/>
              </a:lnSpc>
              <a:buFont typeface="Arial"/>
              <a:buChar char="⚬"/>
            </a:pPr>
            <a:r>
              <a:rPr lang="en-US" sz="2400">
                <a:solidFill>
                  <a:srgbClr val="FFFFFF"/>
                </a:solidFill>
                <a:latin typeface="Canva Sans"/>
                <a:ea typeface="Canva Sans"/>
                <a:cs typeface="Canva Sans"/>
                <a:sym typeface="Canva Sans"/>
              </a:rPr>
              <a:t>Adherence: The TransferServiceExceptionHandler adheres to SRP by focusing solely on handling exceptions and generating appropriate error responses. Each method has a single responsibility related to handling a specific type of exception.</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Open/Closed Principle :</a:t>
            </a:r>
          </a:p>
          <a:p>
            <a:pPr algn="l" marL="1036320" indent="-345440" lvl="2">
              <a:lnSpc>
                <a:spcPts val="3359"/>
              </a:lnSpc>
              <a:buFont typeface="Arial"/>
              <a:buChar char="⚬"/>
            </a:pPr>
            <a:r>
              <a:rPr lang="en-US" sz="2400">
                <a:solidFill>
                  <a:srgbClr val="FFFFFF"/>
                </a:solidFill>
                <a:latin typeface="Canva Sans"/>
                <a:ea typeface="Canva Sans"/>
                <a:cs typeface="Canva Sans"/>
                <a:sym typeface="Canva Sans"/>
              </a:rPr>
              <a:t> The class is open for extension (e.g., adding new exception handlers) but closed for modification. You can extend its functionality by adding new methods without changing existing ones.</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Liskov Substitution Principle (LSP):</a:t>
            </a:r>
          </a:p>
          <a:p>
            <a:pPr algn="l" marL="1036320" indent="-345440" lvl="2">
              <a:lnSpc>
                <a:spcPts val="3359"/>
              </a:lnSpc>
              <a:buFont typeface="Arial"/>
              <a:buChar char="⚬"/>
            </a:pPr>
            <a:r>
              <a:rPr lang="en-US" sz="2400">
                <a:solidFill>
                  <a:srgbClr val="FFFFFF"/>
                </a:solidFill>
                <a:latin typeface="Canva Sans"/>
                <a:ea typeface="Canva Sans"/>
                <a:cs typeface="Canva Sans"/>
                <a:sym typeface="Canva Sans"/>
              </a:rPr>
              <a:t>The methods in the class handle various exceptions, and the class can be extended or modified without affecting the correct handling of exceptions. It adheres to LSP as it does not rely on any subclass-specific behavior.</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Interface Segregation Principle (ISP):</a:t>
            </a:r>
          </a:p>
          <a:p>
            <a:pPr algn="l" marL="1036320" indent="-345440" lvl="2">
              <a:lnSpc>
                <a:spcPts val="3359"/>
              </a:lnSpc>
              <a:buFont typeface="Arial"/>
              <a:buChar char="⚬"/>
            </a:pPr>
            <a:r>
              <a:rPr lang="en-US" sz="2400">
                <a:solidFill>
                  <a:srgbClr val="FFFFFF"/>
                </a:solidFill>
                <a:latin typeface="Canva Sans"/>
                <a:ea typeface="Canva Sans"/>
                <a:cs typeface="Canva Sans"/>
                <a:sym typeface="Canva Sans"/>
              </a:rPr>
              <a:t> This principle is not directly applicable since ControllerAdvice is not an interface that clients implement. However, the class provides a focused set of methods specifically for handling exceptions, adhering to the concept of not forcing unnecessary methods on users.</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Dependency Inversion Principle (DIP):</a:t>
            </a:r>
          </a:p>
          <a:p>
            <a:pPr algn="l" marL="1036320" indent="-345440" lvl="2">
              <a:lnSpc>
                <a:spcPts val="3359"/>
              </a:lnSpc>
              <a:buFont typeface="Arial"/>
              <a:buChar char="⚬"/>
            </a:pPr>
            <a:r>
              <a:rPr lang="en-US" sz="2400">
                <a:solidFill>
                  <a:srgbClr val="FFFFFF"/>
                </a:solidFill>
                <a:latin typeface="Canva Sans"/>
                <a:ea typeface="Canva Sans"/>
                <a:cs typeface="Canva Sans"/>
                <a:sym typeface="Canva Sans"/>
              </a:rPr>
              <a:t> The class depends on abstractions (e.g., Exception, WebRequest) and not on concrete implementations. It uses Spring's mechanisms to handle exceptions, promoting dependency on abstractions.</a:t>
            </a:r>
          </a:p>
          <a:p>
            <a:pPr algn="l">
              <a:lnSpc>
                <a:spcPts val="3359"/>
              </a:lnSpc>
            </a:pP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94433" y="772925"/>
            <a:ext cx="16423255" cy="37490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Exception Han</a:t>
            </a:r>
            <a:r>
              <a:rPr lang="en-US" sz="2400">
                <a:solidFill>
                  <a:srgbClr val="FFFFFF"/>
                </a:solidFill>
                <a:latin typeface="Canva Sans"/>
                <a:ea typeface="Canva Sans"/>
                <a:cs typeface="Canva Sans"/>
                <a:sym typeface="Canva Sans"/>
              </a:rPr>
              <a:t>dling Pattern:</a:t>
            </a:r>
          </a:p>
          <a:p>
            <a:pPr algn="l" marL="1036320" indent="-345440" lvl="2">
              <a:lnSpc>
                <a:spcPts val="3359"/>
              </a:lnSpc>
              <a:buFont typeface="Arial"/>
              <a:buChar char="⚬"/>
            </a:pPr>
            <a:r>
              <a:rPr lang="en-US" sz="2400">
                <a:solidFill>
                  <a:srgbClr val="FFFFFF"/>
                </a:solidFill>
                <a:latin typeface="Canva Sans"/>
                <a:ea typeface="Canva Sans"/>
                <a:cs typeface="Canva Sans"/>
                <a:sym typeface="Canva Sans"/>
              </a:rPr>
              <a:t> The class implements the Exception Handling pattern by providing a centralized way to handle different types of exceptions and generate appropriate HTTP responses</a:t>
            </a:r>
          </a:p>
          <a:p>
            <a:pPr algn="l">
              <a:lnSpc>
                <a:spcPts val="3359"/>
              </a:lnSpc>
            </a:pP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Builder Pattern:</a:t>
            </a:r>
          </a:p>
          <a:p>
            <a:pPr algn="l" marL="1036320" indent="-345440" lvl="2">
              <a:lnSpc>
                <a:spcPts val="3359"/>
              </a:lnSpc>
              <a:buFont typeface="Arial"/>
              <a:buChar char="⚬"/>
            </a:pPr>
            <a:r>
              <a:rPr lang="en-US" sz="2400">
                <a:solidFill>
                  <a:srgbClr val="FFFFFF"/>
                </a:solidFill>
                <a:latin typeface="Canva Sans"/>
                <a:ea typeface="Canva Sans"/>
                <a:cs typeface="Canva Sans"/>
                <a:sym typeface="Canva Sans"/>
              </a:rPr>
              <a:t>The ValidationFailedResponse and ViolationErrors objects use the Builder pattern (via Lombok’s @Builder annotation) to create complex objects in a readable and maintainable way.</a:t>
            </a:r>
          </a:p>
          <a:p>
            <a:pPr algn="l">
              <a:lnSpc>
                <a:spcPts val="3359"/>
              </a:lnSpc>
            </a:pPr>
          </a:p>
          <a:p>
            <a:pPr algn="l">
              <a:lnSpc>
                <a:spcPts val="33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76477" y="837576"/>
            <a:ext cx="15735045" cy="8611847"/>
            <a:chOff x="0" y="0"/>
            <a:chExt cx="4144209" cy="2268141"/>
          </a:xfrm>
        </p:grpSpPr>
        <p:sp>
          <p:nvSpPr>
            <p:cNvPr name="Freeform 3" id="3"/>
            <p:cNvSpPr/>
            <p:nvPr/>
          </p:nvSpPr>
          <p:spPr>
            <a:xfrm flipH="false" flipV="false" rot="0">
              <a:off x="0" y="0"/>
              <a:ext cx="4144209" cy="2268141"/>
            </a:xfrm>
            <a:custGeom>
              <a:avLst/>
              <a:gdLst/>
              <a:ahLst/>
              <a:cxnLst/>
              <a:rect r="r" b="b" t="t" l="l"/>
              <a:pathLst>
                <a:path h="2268141" w="4144209">
                  <a:moveTo>
                    <a:pt x="4064791" y="0"/>
                  </a:moveTo>
                  <a:lnTo>
                    <a:pt x="79418" y="0"/>
                  </a:lnTo>
                  <a:cubicBezTo>
                    <a:pt x="79418" y="43699"/>
                    <a:pt x="44079" y="79418"/>
                    <a:pt x="0" y="79418"/>
                  </a:cubicBezTo>
                  <a:lnTo>
                    <a:pt x="0" y="2188723"/>
                  </a:lnTo>
                  <a:cubicBezTo>
                    <a:pt x="43699" y="2188723"/>
                    <a:pt x="79418" y="2224062"/>
                    <a:pt x="79418" y="2268141"/>
                  </a:cubicBezTo>
                  <a:lnTo>
                    <a:pt x="4064791" y="2268141"/>
                  </a:lnTo>
                  <a:cubicBezTo>
                    <a:pt x="4064791" y="2224442"/>
                    <a:pt x="4100130" y="2188723"/>
                    <a:pt x="4144209" y="2188723"/>
                  </a:cubicBezTo>
                  <a:lnTo>
                    <a:pt x="4144209" y="79418"/>
                  </a:lnTo>
                  <a:cubicBezTo>
                    <a:pt x="4100510" y="79418"/>
                    <a:pt x="4064791" y="44079"/>
                    <a:pt x="4064791" y="0"/>
                  </a:cubicBezTo>
                  <a:close/>
                </a:path>
              </a:pathLst>
            </a:custGeom>
            <a:solidFill>
              <a:srgbClr val="000000">
                <a:alpha val="0"/>
              </a:srgbClr>
            </a:solidFill>
            <a:ln w="19050" cap="sq">
              <a:solidFill>
                <a:srgbClr val="FFCFD2"/>
              </a:solidFill>
              <a:prstDash val="solid"/>
              <a:miter/>
            </a:ln>
          </p:spPr>
        </p:sp>
        <p:sp>
          <p:nvSpPr>
            <p:cNvPr name="TextBox 4" id="4"/>
            <p:cNvSpPr txBox="true"/>
            <p:nvPr/>
          </p:nvSpPr>
          <p:spPr>
            <a:xfrm>
              <a:off x="38100" y="0"/>
              <a:ext cx="4068009" cy="223004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026391" y="510325"/>
            <a:ext cx="1617859" cy="1626732"/>
          </a:xfrm>
          <a:custGeom>
            <a:avLst/>
            <a:gdLst/>
            <a:ahLst/>
            <a:cxnLst/>
            <a:rect r="r" b="b" t="t" l="l"/>
            <a:pathLst>
              <a:path h="1626732" w="1617859">
                <a:moveTo>
                  <a:pt x="0" y="0"/>
                </a:moveTo>
                <a:lnTo>
                  <a:pt x="1617859" y="0"/>
                </a:lnTo>
                <a:lnTo>
                  <a:pt x="1617859" y="1626732"/>
                </a:lnTo>
                <a:lnTo>
                  <a:pt x="0" y="1626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641441" y="510325"/>
            <a:ext cx="1617859" cy="1626732"/>
          </a:xfrm>
          <a:custGeom>
            <a:avLst/>
            <a:gdLst/>
            <a:ahLst/>
            <a:cxnLst/>
            <a:rect r="r" b="b" t="t" l="l"/>
            <a:pathLst>
              <a:path h="1626732" w="1617859">
                <a:moveTo>
                  <a:pt x="0" y="0"/>
                </a:moveTo>
                <a:lnTo>
                  <a:pt x="1617859" y="0"/>
                </a:lnTo>
                <a:lnTo>
                  <a:pt x="1617859" y="1626732"/>
                </a:lnTo>
                <a:lnTo>
                  <a:pt x="0" y="1626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41406" y="5861690"/>
            <a:ext cx="1617859" cy="1626732"/>
          </a:xfrm>
          <a:custGeom>
            <a:avLst/>
            <a:gdLst/>
            <a:ahLst/>
            <a:cxnLst/>
            <a:rect r="r" b="b" t="t" l="l"/>
            <a:pathLst>
              <a:path h="1626732" w="1617859">
                <a:moveTo>
                  <a:pt x="0" y="0"/>
                </a:moveTo>
                <a:lnTo>
                  <a:pt x="1617860" y="0"/>
                </a:lnTo>
                <a:lnTo>
                  <a:pt x="1617860" y="1626732"/>
                </a:lnTo>
                <a:lnTo>
                  <a:pt x="0" y="1626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056456" y="5861690"/>
            <a:ext cx="1617859" cy="1626732"/>
          </a:xfrm>
          <a:custGeom>
            <a:avLst/>
            <a:gdLst/>
            <a:ahLst/>
            <a:cxnLst/>
            <a:rect r="r" b="b" t="t" l="l"/>
            <a:pathLst>
              <a:path h="1626732" w="1617859">
                <a:moveTo>
                  <a:pt x="0" y="0"/>
                </a:moveTo>
                <a:lnTo>
                  <a:pt x="1617860" y="0"/>
                </a:lnTo>
                <a:lnTo>
                  <a:pt x="1617860" y="1626732"/>
                </a:lnTo>
                <a:lnTo>
                  <a:pt x="0" y="1626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625188" y="7620731"/>
            <a:ext cx="1066990" cy="10669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90D4D">
                    <a:alpha val="100000"/>
                  </a:srgbClr>
                </a:gs>
                <a:gs pos="100000">
                  <a:srgbClr val="2C81A4">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256038" y="2549425"/>
            <a:ext cx="7775924" cy="1152187"/>
          </a:xfrm>
          <a:prstGeom prst="rect">
            <a:avLst/>
          </a:prstGeom>
        </p:spPr>
        <p:txBody>
          <a:bodyPr anchor="t" rtlCol="false" tIns="0" lIns="0" bIns="0" rIns="0">
            <a:spAutoFit/>
          </a:bodyPr>
          <a:lstStyle/>
          <a:p>
            <a:pPr algn="ctr">
              <a:lnSpc>
                <a:spcPts val="8470"/>
              </a:lnSpc>
            </a:pPr>
            <a:r>
              <a:rPr lang="en-US" sz="9207">
                <a:solidFill>
                  <a:srgbClr val="FFFFFF"/>
                </a:solidFill>
                <a:latin typeface="TT Octosquares Bold"/>
                <a:ea typeface="TT Octosquares Bold"/>
                <a:cs typeface="TT Octosquares Bold"/>
                <a:sym typeface="TT Octosquares Bold"/>
              </a:rPr>
              <a:t>ABOUT US</a:t>
            </a:r>
          </a:p>
        </p:txBody>
      </p:sp>
      <p:sp>
        <p:nvSpPr>
          <p:cNvPr name="TextBox 13" id="13"/>
          <p:cNvSpPr txBox="true"/>
          <p:nvPr/>
        </p:nvSpPr>
        <p:spPr>
          <a:xfrm rot="0">
            <a:off x="3471209" y="3961135"/>
            <a:ext cx="11585088" cy="4023222"/>
          </a:xfrm>
          <a:prstGeom prst="rect">
            <a:avLst/>
          </a:prstGeom>
        </p:spPr>
        <p:txBody>
          <a:bodyPr anchor="t" rtlCol="false" tIns="0" lIns="0" bIns="0" rIns="0">
            <a:spAutoFit/>
          </a:bodyPr>
          <a:lstStyle/>
          <a:p>
            <a:pPr algn="ctr">
              <a:lnSpc>
                <a:spcPts val="3559"/>
              </a:lnSpc>
            </a:pPr>
            <a:r>
              <a:rPr lang="en-US" sz="2991">
                <a:solidFill>
                  <a:srgbClr val="FFFFFF"/>
                </a:solidFill>
                <a:latin typeface="Poppins"/>
                <a:ea typeface="Poppins"/>
                <a:cs typeface="Poppins"/>
                <a:sym typeface="Poppins"/>
              </a:rPr>
              <a:t>welcome to our Backend Team </a:t>
            </a:r>
          </a:p>
          <a:p>
            <a:pPr algn="ctr">
              <a:lnSpc>
                <a:spcPts val="3559"/>
              </a:lnSpc>
            </a:pPr>
          </a:p>
          <a:p>
            <a:pPr algn="ctr">
              <a:lnSpc>
                <a:spcPts val="3559"/>
              </a:lnSpc>
            </a:pPr>
            <a:r>
              <a:rPr lang="en-US" sz="2991">
                <a:solidFill>
                  <a:srgbClr val="FFFFFF"/>
                </a:solidFill>
                <a:latin typeface="Poppins"/>
                <a:ea typeface="Poppins"/>
                <a:cs typeface="Poppins"/>
                <a:sym typeface="Poppins"/>
              </a:rPr>
              <a:t>Group A</a:t>
            </a:r>
          </a:p>
          <a:p>
            <a:pPr algn="ctr">
              <a:lnSpc>
                <a:spcPts val="3559"/>
              </a:lnSpc>
            </a:pPr>
            <a:r>
              <a:rPr lang="en-US" sz="2991">
                <a:solidFill>
                  <a:srgbClr val="FFFFFF"/>
                </a:solidFill>
                <a:latin typeface="Poppins"/>
                <a:ea typeface="Poppins"/>
                <a:cs typeface="Poppins"/>
                <a:sym typeface="Poppins"/>
              </a:rPr>
              <a:t> </a:t>
            </a:r>
          </a:p>
          <a:p>
            <a:pPr algn="ctr">
              <a:lnSpc>
                <a:spcPts val="3559"/>
              </a:lnSpc>
            </a:pPr>
            <a:r>
              <a:rPr lang="en-US" sz="2991">
                <a:solidFill>
                  <a:srgbClr val="FFFFFF"/>
                </a:solidFill>
                <a:latin typeface="Poppins"/>
                <a:ea typeface="Poppins"/>
                <a:cs typeface="Poppins"/>
                <a:sym typeface="Poppins"/>
              </a:rPr>
              <a:t>Members:</a:t>
            </a:r>
          </a:p>
          <a:p>
            <a:pPr algn="ctr">
              <a:lnSpc>
                <a:spcPts val="3559"/>
              </a:lnSpc>
            </a:pPr>
            <a:r>
              <a:rPr lang="en-US" sz="2991">
                <a:solidFill>
                  <a:srgbClr val="FFFFFF"/>
                </a:solidFill>
                <a:latin typeface="Poppins"/>
                <a:ea typeface="Poppins"/>
                <a:cs typeface="Poppins"/>
                <a:sym typeface="Poppins"/>
              </a:rPr>
              <a:t>Abanoub Abo El Saad</a:t>
            </a:r>
          </a:p>
          <a:p>
            <a:pPr algn="ctr">
              <a:lnSpc>
                <a:spcPts val="3559"/>
              </a:lnSpc>
            </a:pPr>
            <a:r>
              <a:rPr lang="en-US" sz="2991">
                <a:solidFill>
                  <a:srgbClr val="FFFFFF"/>
                </a:solidFill>
                <a:latin typeface="Poppins"/>
                <a:ea typeface="Poppins"/>
                <a:cs typeface="Poppins"/>
                <a:sym typeface="Poppins"/>
              </a:rPr>
              <a:t>Donia Ahmed Nasr Ahmed</a:t>
            </a:r>
          </a:p>
          <a:p>
            <a:pPr algn="ctr">
              <a:lnSpc>
                <a:spcPts val="3559"/>
              </a:lnSpc>
            </a:pPr>
            <a:r>
              <a:rPr lang="en-US" sz="2991">
                <a:solidFill>
                  <a:srgbClr val="FFFFFF"/>
                </a:solidFill>
                <a:latin typeface="Poppins"/>
                <a:ea typeface="Poppins"/>
                <a:cs typeface="Poppins"/>
                <a:sym typeface="Poppins"/>
              </a:rPr>
              <a:t>Mahmoud Sobhy Mahmoud Abdullah </a:t>
            </a:r>
          </a:p>
          <a:p>
            <a:pPr algn="ctr">
              <a:lnSpc>
                <a:spcPts val="3321"/>
              </a:lnSpc>
            </a:pPr>
          </a:p>
        </p:txBody>
      </p:sp>
      <p:sp>
        <p:nvSpPr>
          <p:cNvPr name="TextBox 14" id="14"/>
          <p:cNvSpPr txBox="true"/>
          <p:nvPr/>
        </p:nvSpPr>
        <p:spPr>
          <a:xfrm rot="0">
            <a:off x="17110021" y="9353550"/>
            <a:ext cx="810939" cy="417025"/>
          </a:xfrm>
          <a:prstGeom prst="rect">
            <a:avLst/>
          </a:prstGeom>
        </p:spPr>
        <p:txBody>
          <a:bodyPr anchor="t" rtlCol="false" tIns="0" lIns="0" bIns="0" rIns="0">
            <a:spAutoFit/>
          </a:bodyPr>
          <a:lstStyle/>
          <a:p>
            <a:pPr algn="ctr">
              <a:lnSpc>
                <a:spcPts val="3099"/>
              </a:lnSpc>
            </a:pPr>
            <a:r>
              <a:rPr lang="en-US" sz="3369">
                <a:solidFill>
                  <a:srgbClr val="FFFFFF"/>
                </a:solidFill>
                <a:latin typeface="TT Octosquares Bold"/>
                <a:ea typeface="TT Octosquares Bold"/>
                <a:cs typeface="TT Octosquares Bold"/>
                <a:sym typeface="TT Octosquares Bold"/>
              </a:rPr>
              <a:t>02</a:t>
            </a:r>
          </a:p>
        </p:txBody>
      </p:sp>
      <p:grpSp>
        <p:nvGrpSpPr>
          <p:cNvPr name="Group 15" id="15"/>
          <p:cNvGrpSpPr/>
          <p:nvPr/>
        </p:nvGrpSpPr>
        <p:grpSpPr>
          <a:xfrm rot="0">
            <a:off x="5687290" y="7620731"/>
            <a:ext cx="536655" cy="5366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90D4D">
                    <a:alpha val="100000"/>
                  </a:srgbClr>
                </a:gs>
                <a:gs pos="100000">
                  <a:srgbClr val="2C81A4">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434387" y="0"/>
            <a:ext cx="10853613" cy="10287000"/>
          </a:xfrm>
          <a:custGeom>
            <a:avLst/>
            <a:gdLst/>
            <a:ahLst/>
            <a:cxnLst/>
            <a:rect r="r" b="b" t="t" l="l"/>
            <a:pathLst>
              <a:path h="10287000" w="10853613">
                <a:moveTo>
                  <a:pt x="0" y="0"/>
                </a:moveTo>
                <a:lnTo>
                  <a:pt x="10853613" y="0"/>
                </a:lnTo>
                <a:lnTo>
                  <a:pt x="10853613" y="10287000"/>
                </a:lnTo>
                <a:lnTo>
                  <a:pt x="0" y="10287000"/>
                </a:lnTo>
                <a:lnTo>
                  <a:pt x="0" y="0"/>
                </a:lnTo>
                <a:close/>
              </a:path>
            </a:pathLst>
          </a:custGeom>
          <a:blipFill>
            <a:blip r:embed="rId2"/>
            <a:stretch>
              <a:fillRect l="0" t="-7545" r="0" b="-7545"/>
            </a:stretch>
          </a:blipFill>
        </p:spPr>
      </p:sp>
      <p:sp>
        <p:nvSpPr>
          <p:cNvPr name="TextBox 3" id="3"/>
          <p:cNvSpPr txBox="true"/>
          <p:nvPr/>
        </p:nvSpPr>
        <p:spPr>
          <a:xfrm rot="0">
            <a:off x="168083" y="478392"/>
            <a:ext cx="7434387" cy="71018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onConstraintVali</a:t>
            </a:r>
            <a:r>
              <a:rPr lang="en-US" sz="2400">
                <a:solidFill>
                  <a:srgbClr val="FFFFFF"/>
                </a:solidFill>
                <a:latin typeface="Canva Sans"/>
                <a:ea typeface="Canva Sans"/>
                <a:cs typeface="Canva Sans"/>
                <a:sym typeface="Canva Sans"/>
              </a:rPr>
              <a:t>dationException: returns a 400 Bad Request response with a list of constraint violations.</a:t>
            </a:r>
          </a:p>
          <a:p>
            <a:pPr algn="l">
              <a:lnSpc>
                <a:spcPts val="3359"/>
              </a:lnSpc>
            </a:pP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runtimeExceptionHandling: returns a 400 Bad Request response with details about the error.</a:t>
            </a:r>
          </a:p>
          <a:p>
            <a:pPr algn="l">
              <a:lnSpc>
                <a:spcPts val="3359"/>
              </a:lnSpc>
            </a:pP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globalExceptionHandling: Handles any other exceptions that are not specifically caught by the previous handlers and returns a 500 Internal Server Error response with details about the error.</a:t>
            </a:r>
          </a:p>
          <a:p>
            <a:pPr algn="l">
              <a:lnSpc>
                <a:spcPts val="3359"/>
              </a:lnSpc>
            </a:pP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authenticationExceptionHandling: returns a 401 Unauthorized response with a specific error message.</a:t>
            </a:r>
          </a:p>
          <a:p>
            <a:pPr algn="l">
              <a:lnSpc>
                <a:spcPts val="3359"/>
              </a:lnSpc>
            </a:pPr>
          </a:p>
        </p:txBody>
      </p:sp>
      <p:sp>
        <p:nvSpPr>
          <p:cNvPr name="TextBox 4" id="4"/>
          <p:cNvSpPr txBox="true"/>
          <p:nvPr/>
        </p:nvSpPr>
        <p:spPr>
          <a:xfrm rot="0">
            <a:off x="167652" y="8690433"/>
            <a:ext cx="6667143" cy="39624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FFFFF"/>
                </a:solidFill>
                <a:latin typeface="Canva Sans"/>
                <a:ea typeface="Canva Sans"/>
                <a:cs typeface="Canva Sans"/>
                <a:sym typeface="Canva Sans"/>
              </a:rPr>
              <a:t>same design pattern and SOLID principels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89025" y="6303910"/>
            <a:ext cx="6340551" cy="5246806"/>
          </a:xfrm>
          <a:custGeom>
            <a:avLst/>
            <a:gdLst/>
            <a:ahLst/>
            <a:cxnLst/>
            <a:rect r="r" b="b" t="t" l="l"/>
            <a:pathLst>
              <a:path h="5246806" w="6340551">
                <a:moveTo>
                  <a:pt x="0" y="0"/>
                </a:moveTo>
                <a:lnTo>
                  <a:pt x="6340550" y="0"/>
                </a:lnTo>
                <a:lnTo>
                  <a:pt x="6340550" y="5246805"/>
                </a:lnTo>
                <a:lnTo>
                  <a:pt x="0" y="5246805"/>
                </a:lnTo>
                <a:lnTo>
                  <a:pt x="0" y="0"/>
                </a:lnTo>
                <a:close/>
              </a:path>
            </a:pathLst>
          </a:custGeom>
          <a:blipFill>
            <a:blip r:embed="rId2"/>
            <a:stretch>
              <a:fillRect l="0" t="0" r="0" b="0"/>
            </a:stretch>
          </a:blipFill>
        </p:spPr>
      </p:sp>
      <p:sp>
        <p:nvSpPr>
          <p:cNvPr name="Freeform 3" id="3"/>
          <p:cNvSpPr/>
          <p:nvPr/>
        </p:nvSpPr>
        <p:spPr>
          <a:xfrm flipH="false" flipV="false" rot="0">
            <a:off x="-1004555" y="-1755327"/>
            <a:ext cx="6340551" cy="5246806"/>
          </a:xfrm>
          <a:custGeom>
            <a:avLst/>
            <a:gdLst/>
            <a:ahLst/>
            <a:cxnLst/>
            <a:rect r="r" b="b" t="t" l="l"/>
            <a:pathLst>
              <a:path h="5246806" w="6340551">
                <a:moveTo>
                  <a:pt x="0" y="0"/>
                </a:moveTo>
                <a:lnTo>
                  <a:pt x="6340551" y="0"/>
                </a:lnTo>
                <a:lnTo>
                  <a:pt x="6340551" y="5246805"/>
                </a:lnTo>
                <a:lnTo>
                  <a:pt x="0" y="5246805"/>
                </a:lnTo>
                <a:lnTo>
                  <a:pt x="0" y="0"/>
                </a:lnTo>
                <a:close/>
              </a:path>
            </a:pathLst>
          </a:custGeom>
          <a:blipFill>
            <a:blip r:embed="rId2"/>
            <a:stretch>
              <a:fillRect l="0" t="0" r="0" b="0"/>
            </a:stretch>
          </a:blipFill>
        </p:spPr>
      </p:sp>
      <p:sp>
        <p:nvSpPr>
          <p:cNvPr name="Freeform 4" id="4"/>
          <p:cNvSpPr/>
          <p:nvPr/>
        </p:nvSpPr>
        <p:spPr>
          <a:xfrm flipH="false" flipV="false" rot="0">
            <a:off x="14615541" y="-348770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5" id="5"/>
          <p:cNvSpPr txBox="true"/>
          <p:nvPr/>
        </p:nvSpPr>
        <p:spPr>
          <a:xfrm rot="0">
            <a:off x="3739346" y="4540246"/>
            <a:ext cx="10809307" cy="32486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DTO</a:t>
            </a:r>
          </a:p>
          <a:p>
            <a:pPr algn="ctr">
              <a:lnSpc>
                <a:spcPts val="12338"/>
              </a:lnSpc>
            </a:pPr>
          </a:p>
        </p:txBody>
      </p:sp>
      <p:sp>
        <p:nvSpPr>
          <p:cNvPr name="Freeform 6" id="6"/>
          <p:cNvSpPr/>
          <p:nvPr/>
        </p:nvSpPr>
        <p:spPr>
          <a:xfrm flipH="false" flipV="false" rot="0">
            <a:off x="-3913533" y="5663285"/>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89025" y="6303910"/>
            <a:ext cx="6340551" cy="5246806"/>
          </a:xfrm>
          <a:custGeom>
            <a:avLst/>
            <a:gdLst/>
            <a:ahLst/>
            <a:cxnLst/>
            <a:rect r="r" b="b" t="t" l="l"/>
            <a:pathLst>
              <a:path h="5246806" w="6340551">
                <a:moveTo>
                  <a:pt x="0" y="0"/>
                </a:moveTo>
                <a:lnTo>
                  <a:pt x="6340550" y="0"/>
                </a:lnTo>
                <a:lnTo>
                  <a:pt x="6340550" y="5246805"/>
                </a:lnTo>
                <a:lnTo>
                  <a:pt x="0" y="5246805"/>
                </a:lnTo>
                <a:lnTo>
                  <a:pt x="0" y="0"/>
                </a:lnTo>
                <a:close/>
              </a:path>
            </a:pathLst>
          </a:custGeom>
          <a:blipFill>
            <a:blip r:embed="rId2"/>
            <a:stretch>
              <a:fillRect l="0" t="0" r="0" b="0"/>
            </a:stretch>
          </a:blipFill>
        </p:spPr>
      </p:sp>
      <p:sp>
        <p:nvSpPr>
          <p:cNvPr name="Freeform 3" id="3"/>
          <p:cNvSpPr/>
          <p:nvPr/>
        </p:nvSpPr>
        <p:spPr>
          <a:xfrm flipH="false" flipV="false" rot="0">
            <a:off x="-1004555" y="-1755327"/>
            <a:ext cx="6340551" cy="5246806"/>
          </a:xfrm>
          <a:custGeom>
            <a:avLst/>
            <a:gdLst/>
            <a:ahLst/>
            <a:cxnLst/>
            <a:rect r="r" b="b" t="t" l="l"/>
            <a:pathLst>
              <a:path h="5246806" w="6340551">
                <a:moveTo>
                  <a:pt x="0" y="0"/>
                </a:moveTo>
                <a:lnTo>
                  <a:pt x="6340551" y="0"/>
                </a:lnTo>
                <a:lnTo>
                  <a:pt x="6340551" y="5246805"/>
                </a:lnTo>
                <a:lnTo>
                  <a:pt x="0" y="5246805"/>
                </a:lnTo>
                <a:lnTo>
                  <a:pt x="0" y="0"/>
                </a:lnTo>
                <a:close/>
              </a:path>
            </a:pathLst>
          </a:custGeom>
          <a:blipFill>
            <a:blip r:embed="rId2"/>
            <a:stretch>
              <a:fillRect l="0" t="0" r="0" b="0"/>
            </a:stretch>
          </a:blipFill>
        </p:spPr>
      </p:sp>
      <p:sp>
        <p:nvSpPr>
          <p:cNvPr name="Freeform 4" id="4"/>
          <p:cNvSpPr/>
          <p:nvPr/>
        </p:nvSpPr>
        <p:spPr>
          <a:xfrm flipH="false" flipV="false" rot="0">
            <a:off x="14615541" y="-348770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5" id="5"/>
          <p:cNvSpPr txBox="true"/>
          <p:nvPr/>
        </p:nvSpPr>
        <p:spPr>
          <a:xfrm rot="0">
            <a:off x="3739346" y="4540246"/>
            <a:ext cx="10809307" cy="16865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ENUMS</a:t>
            </a:r>
          </a:p>
        </p:txBody>
      </p:sp>
      <p:sp>
        <p:nvSpPr>
          <p:cNvPr name="Freeform 6" id="6"/>
          <p:cNvSpPr/>
          <p:nvPr/>
        </p:nvSpPr>
        <p:spPr>
          <a:xfrm flipH="false" flipV="false" rot="0">
            <a:off x="-3913533" y="5663285"/>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089609" y="4406382"/>
            <a:ext cx="6702640" cy="5880618"/>
          </a:xfrm>
          <a:custGeom>
            <a:avLst/>
            <a:gdLst/>
            <a:ahLst/>
            <a:cxnLst/>
            <a:rect r="r" b="b" t="t" l="l"/>
            <a:pathLst>
              <a:path h="5880618" w="6702640">
                <a:moveTo>
                  <a:pt x="0" y="0"/>
                </a:moveTo>
                <a:lnTo>
                  <a:pt x="6702639" y="0"/>
                </a:lnTo>
                <a:lnTo>
                  <a:pt x="6702639" y="5880618"/>
                </a:lnTo>
                <a:lnTo>
                  <a:pt x="0" y="5880618"/>
                </a:lnTo>
                <a:lnTo>
                  <a:pt x="0" y="0"/>
                </a:lnTo>
                <a:close/>
              </a:path>
            </a:pathLst>
          </a:custGeom>
          <a:blipFill>
            <a:blip r:embed="rId2"/>
            <a:stretch>
              <a:fillRect l="0" t="0" r="0" b="0"/>
            </a:stretch>
          </a:blipFill>
        </p:spPr>
      </p:sp>
      <p:sp>
        <p:nvSpPr>
          <p:cNvPr name="Freeform 3" id="3"/>
          <p:cNvSpPr/>
          <p:nvPr/>
        </p:nvSpPr>
        <p:spPr>
          <a:xfrm flipH="false" flipV="false" rot="0">
            <a:off x="5797157" y="4443383"/>
            <a:ext cx="6292451" cy="6187577"/>
          </a:xfrm>
          <a:custGeom>
            <a:avLst/>
            <a:gdLst/>
            <a:ahLst/>
            <a:cxnLst/>
            <a:rect r="r" b="b" t="t" l="l"/>
            <a:pathLst>
              <a:path h="6187577" w="6292451">
                <a:moveTo>
                  <a:pt x="0" y="0"/>
                </a:moveTo>
                <a:lnTo>
                  <a:pt x="6292452" y="0"/>
                </a:lnTo>
                <a:lnTo>
                  <a:pt x="6292452" y="6187577"/>
                </a:lnTo>
                <a:lnTo>
                  <a:pt x="0" y="6187577"/>
                </a:lnTo>
                <a:lnTo>
                  <a:pt x="0" y="0"/>
                </a:lnTo>
                <a:close/>
              </a:path>
            </a:pathLst>
          </a:custGeom>
          <a:blipFill>
            <a:blip r:embed="rId3"/>
            <a:stretch>
              <a:fillRect l="0" t="0" r="0" b="0"/>
            </a:stretch>
          </a:blipFill>
        </p:spPr>
      </p:sp>
      <p:sp>
        <p:nvSpPr>
          <p:cNvPr name="Freeform 4" id="4"/>
          <p:cNvSpPr/>
          <p:nvPr/>
        </p:nvSpPr>
        <p:spPr>
          <a:xfrm flipH="false" flipV="false" rot="0">
            <a:off x="-742243" y="4443383"/>
            <a:ext cx="7190294" cy="6113575"/>
          </a:xfrm>
          <a:custGeom>
            <a:avLst/>
            <a:gdLst/>
            <a:ahLst/>
            <a:cxnLst/>
            <a:rect r="r" b="b" t="t" l="l"/>
            <a:pathLst>
              <a:path h="6113575" w="7190294">
                <a:moveTo>
                  <a:pt x="0" y="0"/>
                </a:moveTo>
                <a:lnTo>
                  <a:pt x="7190294" y="0"/>
                </a:lnTo>
                <a:lnTo>
                  <a:pt x="7190294" y="6113575"/>
                </a:lnTo>
                <a:lnTo>
                  <a:pt x="0" y="6113575"/>
                </a:lnTo>
                <a:lnTo>
                  <a:pt x="0" y="0"/>
                </a:lnTo>
                <a:close/>
              </a:path>
            </a:pathLst>
          </a:custGeom>
          <a:blipFill>
            <a:blip r:embed="rId4"/>
            <a:stretch>
              <a:fillRect l="0" t="0" r="0" b="0"/>
            </a:stretch>
          </a:blipFill>
        </p:spPr>
      </p:sp>
      <p:sp>
        <p:nvSpPr>
          <p:cNvPr name="TextBox 5" id="5"/>
          <p:cNvSpPr txBox="true"/>
          <p:nvPr/>
        </p:nvSpPr>
        <p:spPr>
          <a:xfrm rot="0">
            <a:off x="336165" y="548920"/>
            <a:ext cx="14181979" cy="1234440"/>
          </a:xfrm>
          <a:prstGeom prst="rect">
            <a:avLst/>
          </a:prstGeom>
        </p:spPr>
        <p:txBody>
          <a:bodyPr anchor="t" rtlCol="false" tIns="0" lIns="0" bIns="0" rIns="0">
            <a:spAutoFit/>
          </a:bodyPr>
          <a:lstStyle/>
          <a:p>
            <a:pPr algn="l">
              <a:lnSpc>
                <a:spcPts val="3359"/>
              </a:lnSpc>
            </a:pPr>
            <a:r>
              <a:rPr lang="en-US" sz="2400">
                <a:solidFill>
                  <a:srgbClr val="FFFFFF"/>
                </a:solidFill>
                <a:latin typeface="Canva Sans"/>
                <a:ea typeface="Canva Sans"/>
                <a:cs typeface="Canva Sans"/>
                <a:sym typeface="Canva Sans"/>
              </a:rPr>
              <a:t>@Getter: This Lombok annotation generates a getter method for each field in the class. Since enum constants are typically accessed through their names, this annotation might be used if you want to provide additional methods or fields in the future.</a:t>
            </a:r>
          </a:p>
        </p:txBody>
      </p:sp>
      <p:sp>
        <p:nvSpPr>
          <p:cNvPr name="TextBox 6" id="6"/>
          <p:cNvSpPr txBox="true"/>
          <p:nvPr/>
        </p:nvSpPr>
        <p:spPr>
          <a:xfrm rot="0">
            <a:off x="0" y="1951643"/>
            <a:ext cx="15598677" cy="249174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FFFFFF"/>
                </a:solidFill>
                <a:latin typeface="Canva Sans"/>
                <a:ea typeface="Canva Sans"/>
                <a:cs typeface="Canva Sans"/>
                <a:sym typeface="Canva Sans"/>
              </a:rPr>
              <a:t>So Purpose of enum is </a:t>
            </a:r>
          </a:p>
          <a:p>
            <a:pPr algn="just" marL="518160" indent="-259080" lvl="1">
              <a:lnSpc>
                <a:spcPts val="3359"/>
              </a:lnSpc>
              <a:buFont typeface="Arial"/>
              <a:buChar char="•"/>
            </a:pPr>
            <a:r>
              <a:rPr lang="en-US" sz="2400">
                <a:solidFill>
                  <a:srgbClr val="FFFFFF"/>
                </a:solidFill>
                <a:latin typeface="Canva Sans"/>
                <a:ea typeface="Canva Sans"/>
                <a:cs typeface="Canva Sans"/>
                <a:sym typeface="Canva Sans"/>
              </a:rPr>
              <a:t>Type Safety:</a:t>
            </a:r>
          </a:p>
          <a:p>
            <a:pPr algn="just" marL="1036320" indent="-345440" lvl="2">
              <a:lnSpc>
                <a:spcPts val="3359"/>
              </a:lnSpc>
              <a:buFont typeface="Arial"/>
              <a:buChar char="⚬"/>
            </a:pPr>
            <a:r>
              <a:rPr lang="en-US" sz="2400">
                <a:solidFill>
                  <a:srgbClr val="FFFFFF"/>
                </a:solidFill>
                <a:latin typeface="Canva Sans"/>
                <a:ea typeface="Canva Sans"/>
                <a:cs typeface="Canva Sans"/>
                <a:sym typeface="Canva Sans"/>
              </a:rPr>
              <a:t>Enums provide a type-safe way to represent a fixed set of constants. </a:t>
            </a:r>
          </a:p>
          <a:p>
            <a:pPr algn="just" marL="518160" indent="-259080" lvl="1">
              <a:lnSpc>
                <a:spcPts val="3359"/>
              </a:lnSpc>
              <a:buFont typeface="Arial"/>
              <a:buChar char="•"/>
            </a:pPr>
            <a:r>
              <a:rPr lang="en-US" sz="2400">
                <a:solidFill>
                  <a:srgbClr val="FFFFFF"/>
                </a:solidFill>
                <a:latin typeface="Canva Sans"/>
                <a:ea typeface="Canva Sans"/>
                <a:cs typeface="Canva Sans"/>
                <a:sym typeface="Canva Sans"/>
              </a:rPr>
              <a:t>Namespace Control:</a:t>
            </a:r>
          </a:p>
          <a:p>
            <a:pPr algn="just" marL="1036320" indent="-345440" lvl="2">
              <a:lnSpc>
                <a:spcPts val="3359"/>
              </a:lnSpc>
              <a:buFont typeface="Arial"/>
              <a:buChar char="⚬"/>
            </a:pPr>
            <a:r>
              <a:rPr lang="en-US" sz="2400">
                <a:solidFill>
                  <a:srgbClr val="FFFFFF"/>
                </a:solidFill>
                <a:latin typeface="Canva Sans"/>
                <a:ea typeface="Canva Sans"/>
                <a:cs typeface="Canva Sans"/>
                <a:sym typeface="Canva Sans"/>
              </a:rPr>
              <a:t>Enums help in organizing related constants into a single namespace.</a:t>
            </a:r>
          </a:p>
          <a:p>
            <a:pPr algn="just">
              <a:lnSpc>
                <a:spcPts val="335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449400" y="0"/>
            <a:ext cx="6838600" cy="10287000"/>
          </a:xfrm>
          <a:custGeom>
            <a:avLst/>
            <a:gdLst/>
            <a:ahLst/>
            <a:cxnLst/>
            <a:rect r="r" b="b" t="t" l="l"/>
            <a:pathLst>
              <a:path h="10287000" w="6838600">
                <a:moveTo>
                  <a:pt x="0" y="0"/>
                </a:moveTo>
                <a:lnTo>
                  <a:pt x="6838600" y="0"/>
                </a:lnTo>
                <a:lnTo>
                  <a:pt x="68386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563057" y="0"/>
            <a:ext cx="5886344" cy="10287000"/>
          </a:xfrm>
          <a:custGeom>
            <a:avLst/>
            <a:gdLst/>
            <a:ahLst/>
            <a:cxnLst/>
            <a:rect r="r" b="b" t="t" l="l"/>
            <a:pathLst>
              <a:path h="10287000" w="5886344">
                <a:moveTo>
                  <a:pt x="0" y="0"/>
                </a:moveTo>
                <a:lnTo>
                  <a:pt x="5886343" y="0"/>
                </a:lnTo>
                <a:lnTo>
                  <a:pt x="5886343" y="10287000"/>
                </a:lnTo>
                <a:lnTo>
                  <a:pt x="0" y="10287000"/>
                </a:lnTo>
                <a:lnTo>
                  <a:pt x="0" y="0"/>
                </a:lnTo>
                <a:close/>
              </a:path>
            </a:pathLst>
          </a:custGeom>
          <a:blipFill>
            <a:blip r:embed="rId3"/>
            <a:stretch>
              <a:fillRect l="-1878" t="0" r="-1878" b="0"/>
            </a:stretch>
          </a:blipFill>
        </p:spPr>
      </p:sp>
      <p:sp>
        <p:nvSpPr>
          <p:cNvPr name="TextBox 4" id="4"/>
          <p:cNvSpPr txBox="true"/>
          <p:nvPr/>
        </p:nvSpPr>
        <p:spPr>
          <a:xfrm rot="0">
            <a:off x="264130" y="556260"/>
            <a:ext cx="4937430" cy="45872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These DTO classes are used to transfer data between different layers of the application, such as from the service layer to the controller layer, or from the controller layer to the view layer. DTOs help in encapsulating the data in a structured format, making it easier to manage and maintain.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121705" y="4173425"/>
            <a:ext cx="7166295" cy="6113575"/>
          </a:xfrm>
          <a:custGeom>
            <a:avLst/>
            <a:gdLst/>
            <a:ahLst/>
            <a:cxnLst/>
            <a:rect r="r" b="b" t="t" l="l"/>
            <a:pathLst>
              <a:path h="6113575" w="7166295">
                <a:moveTo>
                  <a:pt x="0" y="0"/>
                </a:moveTo>
                <a:lnTo>
                  <a:pt x="7166295" y="0"/>
                </a:lnTo>
                <a:lnTo>
                  <a:pt x="7166295" y="6113575"/>
                </a:lnTo>
                <a:lnTo>
                  <a:pt x="0" y="6113575"/>
                </a:lnTo>
                <a:lnTo>
                  <a:pt x="0" y="0"/>
                </a:lnTo>
                <a:close/>
              </a:path>
            </a:pathLst>
          </a:custGeom>
          <a:blipFill>
            <a:blip r:embed="rId2"/>
            <a:stretch>
              <a:fillRect l="-6701" t="0" r="0" b="0"/>
            </a:stretch>
          </a:blipFill>
        </p:spPr>
      </p:sp>
      <p:sp>
        <p:nvSpPr>
          <p:cNvPr name="Freeform 3" id="3"/>
          <p:cNvSpPr/>
          <p:nvPr/>
        </p:nvSpPr>
        <p:spPr>
          <a:xfrm flipH="false" flipV="false" rot="0">
            <a:off x="4428542" y="4173425"/>
            <a:ext cx="6693163" cy="6175239"/>
          </a:xfrm>
          <a:custGeom>
            <a:avLst/>
            <a:gdLst/>
            <a:ahLst/>
            <a:cxnLst/>
            <a:rect r="r" b="b" t="t" l="l"/>
            <a:pathLst>
              <a:path h="6175239" w="6693163">
                <a:moveTo>
                  <a:pt x="0" y="0"/>
                </a:moveTo>
                <a:lnTo>
                  <a:pt x="6693163" y="0"/>
                </a:lnTo>
                <a:lnTo>
                  <a:pt x="6693163" y="6175239"/>
                </a:lnTo>
                <a:lnTo>
                  <a:pt x="0" y="6175239"/>
                </a:lnTo>
                <a:lnTo>
                  <a:pt x="0" y="0"/>
                </a:lnTo>
                <a:close/>
              </a:path>
            </a:pathLst>
          </a:custGeom>
          <a:blipFill>
            <a:blip r:embed="rId3"/>
            <a:stretch>
              <a:fillRect l="0" t="0" r="0" b="0"/>
            </a:stretch>
          </a:blipFill>
        </p:spPr>
      </p:sp>
      <p:sp>
        <p:nvSpPr>
          <p:cNvPr name="TextBox 4" id="4"/>
          <p:cNvSpPr txBox="true"/>
          <p:nvPr/>
        </p:nvSpPr>
        <p:spPr>
          <a:xfrm rot="0">
            <a:off x="769816" y="962025"/>
            <a:ext cx="10351889" cy="5803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same as the previous DTO and all upcoming DTOS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89025" y="6303910"/>
            <a:ext cx="6340551" cy="5246806"/>
          </a:xfrm>
          <a:custGeom>
            <a:avLst/>
            <a:gdLst/>
            <a:ahLst/>
            <a:cxnLst/>
            <a:rect r="r" b="b" t="t" l="l"/>
            <a:pathLst>
              <a:path h="5246806" w="6340551">
                <a:moveTo>
                  <a:pt x="0" y="0"/>
                </a:moveTo>
                <a:lnTo>
                  <a:pt x="6340550" y="0"/>
                </a:lnTo>
                <a:lnTo>
                  <a:pt x="6340550" y="5246805"/>
                </a:lnTo>
                <a:lnTo>
                  <a:pt x="0" y="5246805"/>
                </a:lnTo>
                <a:lnTo>
                  <a:pt x="0" y="0"/>
                </a:lnTo>
                <a:close/>
              </a:path>
            </a:pathLst>
          </a:custGeom>
          <a:blipFill>
            <a:blip r:embed="rId2"/>
            <a:stretch>
              <a:fillRect l="0" t="0" r="0" b="0"/>
            </a:stretch>
          </a:blipFill>
        </p:spPr>
      </p:sp>
      <p:sp>
        <p:nvSpPr>
          <p:cNvPr name="Freeform 3" id="3"/>
          <p:cNvSpPr/>
          <p:nvPr/>
        </p:nvSpPr>
        <p:spPr>
          <a:xfrm flipH="false" flipV="false" rot="0">
            <a:off x="-1004555" y="-1755327"/>
            <a:ext cx="6340551" cy="5246806"/>
          </a:xfrm>
          <a:custGeom>
            <a:avLst/>
            <a:gdLst/>
            <a:ahLst/>
            <a:cxnLst/>
            <a:rect r="r" b="b" t="t" l="l"/>
            <a:pathLst>
              <a:path h="5246806" w="6340551">
                <a:moveTo>
                  <a:pt x="0" y="0"/>
                </a:moveTo>
                <a:lnTo>
                  <a:pt x="6340551" y="0"/>
                </a:lnTo>
                <a:lnTo>
                  <a:pt x="6340551" y="5246805"/>
                </a:lnTo>
                <a:lnTo>
                  <a:pt x="0" y="5246805"/>
                </a:lnTo>
                <a:lnTo>
                  <a:pt x="0" y="0"/>
                </a:lnTo>
                <a:close/>
              </a:path>
            </a:pathLst>
          </a:custGeom>
          <a:blipFill>
            <a:blip r:embed="rId2"/>
            <a:stretch>
              <a:fillRect l="0" t="0" r="0" b="0"/>
            </a:stretch>
          </a:blipFill>
        </p:spPr>
      </p:sp>
      <p:sp>
        <p:nvSpPr>
          <p:cNvPr name="Freeform 4" id="4"/>
          <p:cNvSpPr/>
          <p:nvPr/>
        </p:nvSpPr>
        <p:spPr>
          <a:xfrm flipH="false" flipV="false" rot="0">
            <a:off x="14615541" y="-348770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5" id="5"/>
          <p:cNvSpPr txBox="true"/>
          <p:nvPr/>
        </p:nvSpPr>
        <p:spPr>
          <a:xfrm rot="0">
            <a:off x="3739346" y="3843903"/>
            <a:ext cx="10809307" cy="16865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SERVICE</a:t>
            </a:r>
          </a:p>
        </p:txBody>
      </p:sp>
      <p:sp>
        <p:nvSpPr>
          <p:cNvPr name="Freeform 6" id="6"/>
          <p:cNvSpPr/>
          <p:nvPr/>
        </p:nvSpPr>
        <p:spPr>
          <a:xfrm flipH="false" flipV="false" rot="0">
            <a:off x="-3913533" y="5663285"/>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93205" y="1223108"/>
            <a:ext cx="11124935" cy="9063892"/>
          </a:xfrm>
          <a:custGeom>
            <a:avLst/>
            <a:gdLst/>
            <a:ahLst/>
            <a:cxnLst/>
            <a:rect r="r" b="b" t="t" l="l"/>
            <a:pathLst>
              <a:path h="9063892" w="11124935">
                <a:moveTo>
                  <a:pt x="0" y="0"/>
                </a:moveTo>
                <a:lnTo>
                  <a:pt x="11124936" y="0"/>
                </a:lnTo>
                <a:lnTo>
                  <a:pt x="11124936" y="9063892"/>
                </a:lnTo>
                <a:lnTo>
                  <a:pt x="0" y="9063892"/>
                </a:lnTo>
                <a:lnTo>
                  <a:pt x="0" y="0"/>
                </a:lnTo>
                <a:close/>
              </a:path>
            </a:pathLst>
          </a:custGeom>
          <a:blipFill>
            <a:blip r:embed="rId2"/>
            <a:stretch>
              <a:fillRect l="0" t="-324" r="0" b="0"/>
            </a:stretch>
          </a:blipFill>
        </p:spPr>
      </p:sp>
      <p:sp>
        <p:nvSpPr>
          <p:cNvPr name="TextBox 3" id="3"/>
          <p:cNvSpPr txBox="true"/>
          <p:nvPr/>
        </p:nvSpPr>
        <p:spPr>
          <a:xfrm rot="0">
            <a:off x="333521" y="248547"/>
            <a:ext cx="6426162" cy="249174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FFFFFF"/>
                </a:solidFill>
                <a:latin typeface="Canva Sans"/>
                <a:ea typeface="Canva Sans"/>
                <a:cs typeface="Canva Sans"/>
                <a:sym typeface="Canva Sans"/>
              </a:rPr>
              <a:t>The ICustomer interface defines the contract for customer-related operations in the service layer of the application. It provides methods for updating, deleting, and retrieving customer details, as well as updating a customer's profile</a:t>
            </a:r>
          </a:p>
        </p:txBody>
      </p:sp>
      <p:sp>
        <p:nvSpPr>
          <p:cNvPr name="TextBox 4" id="4"/>
          <p:cNvSpPr txBox="true"/>
          <p:nvPr/>
        </p:nvSpPr>
        <p:spPr>
          <a:xfrm rot="0">
            <a:off x="0" y="2888143"/>
            <a:ext cx="6759684" cy="7359403"/>
          </a:xfrm>
          <a:prstGeom prst="rect">
            <a:avLst/>
          </a:prstGeom>
        </p:spPr>
        <p:txBody>
          <a:bodyPr anchor="t" rtlCol="false" tIns="0" lIns="0" bIns="0" rIns="0">
            <a:spAutoFit/>
          </a:bodyPr>
          <a:lstStyle/>
          <a:p>
            <a:pPr algn="l" marL="455905" indent="-227953" lvl="1">
              <a:lnSpc>
                <a:spcPts val="2956"/>
              </a:lnSpc>
              <a:buFont typeface="Arial"/>
              <a:buChar char="•"/>
            </a:pPr>
            <a:r>
              <a:rPr lang="en-US" sz="2111">
                <a:solidFill>
                  <a:srgbClr val="FFFFFF"/>
                </a:solidFill>
                <a:latin typeface="Canva Sans"/>
                <a:ea typeface="Canva Sans"/>
                <a:cs typeface="Canva Sans"/>
                <a:sym typeface="Canva Sans"/>
              </a:rPr>
              <a:t>Single Responsibility Principle (SRP): Each metho</a:t>
            </a:r>
            <a:r>
              <a:rPr lang="en-US" sz="2111">
                <a:solidFill>
                  <a:srgbClr val="FFFFFF"/>
                </a:solidFill>
                <a:latin typeface="Canva Sans"/>
                <a:ea typeface="Canva Sans"/>
                <a:cs typeface="Canva Sans"/>
                <a:sym typeface="Canva Sans"/>
              </a:rPr>
              <a:t>d in the ICustomer interface serves a single purpose related to customer management.</a:t>
            </a:r>
          </a:p>
          <a:p>
            <a:pPr algn="l">
              <a:lnSpc>
                <a:spcPts val="2956"/>
              </a:lnSpc>
            </a:pPr>
          </a:p>
          <a:p>
            <a:pPr algn="l" marL="455905" indent="-227953" lvl="1">
              <a:lnSpc>
                <a:spcPts val="2956"/>
              </a:lnSpc>
              <a:buFont typeface="Arial"/>
              <a:buChar char="•"/>
            </a:pPr>
            <a:r>
              <a:rPr lang="en-US" sz="2111">
                <a:solidFill>
                  <a:srgbClr val="FFFFFF"/>
                </a:solidFill>
                <a:latin typeface="Canva Sans"/>
                <a:ea typeface="Canva Sans"/>
                <a:cs typeface="Canva Sans"/>
                <a:sym typeface="Canva Sans"/>
              </a:rPr>
              <a:t>Open/Closed Principle : The interface can be extended without modifying existing code.</a:t>
            </a:r>
          </a:p>
          <a:p>
            <a:pPr algn="l">
              <a:lnSpc>
                <a:spcPts val="2956"/>
              </a:lnSpc>
            </a:pPr>
          </a:p>
          <a:p>
            <a:pPr algn="l" marL="455905" indent="-227953" lvl="1">
              <a:lnSpc>
                <a:spcPts val="2956"/>
              </a:lnSpc>
              <a:buFont typeface="Arial"/>
              <a:buChar char="•"/>
            </a:pPr>
            <a:r>
              <a:rPr lang="en-US" sz="2111">
                <a:solidFill>
                  <a:srgbClr val="FFFFFF"/>
                </a:solidFill>
                <a:latin typeface="Canva Sans"/>
                <a:ea typeface="Canva Sans"/>
                <a:cs typeface="Canva Sans"/>
                <a:sym typeface="Canva Sans"/>
              </a:rPr>
              <a:t>Liskov Substitution Principle : Any class implementing ICustomer can be used interchangeably with the interface.</a:t>
            </a:r>
          </a:p>
          <a:p>
            <a:pPr algn="l">
              <a:lnSpc>
                <a:spcPts val="2956"/>
              </a:lnSpc>
            </a:pPr>
          </a:p>
          <a:p>
            <a:pPr algn="l" marL="455905" indent="-227953" lvl="1">
              <a:lnSpc>
                <a:spcPts val="2956"/>
              </a:lnSpc>
              <a:buFont typeface="Arial"/>
              <a:buChar char="•"/>
            </a:pPr>
            <a:r>
              <a:rPr lang="en-US" sz="2111">
                <a:solidFill>
                  <a:srgbClr val="FFFFFF"/>
                </a:solidFill>
                <a:latin typeface="Canva Sans"/>
                <a:ea typeface="Canva Sans"/>
                <a:cs typeface="Canva Sans"/>
                <a:sym typeface="Canva Sans"/>
              </a:rPr>
              <a:t>Interface Segregation Principle : The interface is focused on customer management, avoiding unrelated methods.</a:t>
            </a:r>
          </a:p>
          <a:p>
            <a:pPr algn="l">
              <a:lnSpc>
                <a:spcPts val="2956"/>
              </a:lnSpc>
            </a:pPr>
          </a:p>
          <a:p>
            <a:pPr algn="l" marL="455905" indent="-227953" lvl="1">
              <a:lnSpc>
                <a:spcPts val="2956"/>
              </a:lnSpc>
              <a:buFont typeface="Arial"/>
              <a:buChar char="•"/>
            </a:pPr>
            <a:r>
              <a:rPr lang="en-US" sz="2111">
                <a:solidFill>
                  <a:srgbClr val="FFFFFF"/>
                </a:solidFill>
                <a:latin typeface="Canva Sans"/>
                <a:ea typeface="Canva Sans"/>
                <a:cs typeface="Canva Sans"/>
                <a:sym typeface="Canva Sans"/>
              </a:rPr>
              <a:t>Dependency Inversion Principle : The interface provides an abstraction for customer operations, promoting loose coupling.</a:t>
            </a:r>
          </a:p>
          <a:p>
            <a:pPr algn="l">
              <a:lnSpc>
                <a:spcPts val="2956"/>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768729" y="2120017"/>
            <a:ext cx="11519271" cy="8166983"/>
          </a:xfrm>
          <a:custGeom>
            <a:avLst/>
            <a:gdLst/>
            <a:ahLst/>
            <a:cxnLst/>
            <a:rect r="r" b="b" t="t" l="l"/>
            <a:pathLst>
              <a:path h="8166983" w="11519271">
                <a:moveTo>
                  <a:pt x="0" y="0"/>
                </a:moveTo>
                <a:lnTo>
                  <a:pt x="11519271" y="0"/>
                </a:lnTo>
                <a:lnTo>
                  <a:pt x="11519271" y="8166983"/>
                </a:lnTo>
                <a:lnTo>
                  <a:pt x="0" y="8166983"/>
                </a:lnTo>
                <a:lnTo>
                  <a:pt x="0" y="0"/>
                </a:lnTo>
                <a:close/>
              </a:path>
            </a:pathLst>
          </a:custGeom>
          <a:blipFill>
            <a:blip r:embed="rId2"/>
            <a:stretch>
              <a:fillRect l="0" t="0" r="0" b="0"/>
            </a:stretch>
          </a:blipFill>
        </p:spPr>
      </p:sp>
      <p:sp>
        <p:nvSpPr>
          <p:cNvPr name="TextBox 3" id="3"/>
          <p:cNvSpPr txBox="true"/>
          <p:nvPr/>
        </p:nvSpPr>
        <p:spPr>
          <a:xfrm rot="0">
            <a:off x="701913" y="1122148"/>
            <a:ext cx="1145750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The same logic as ICustomer but this for Authenticator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173017" y="0"/>
            <a:ext cx="10114983" cy="10287000"/>
          </a:xfrm>
          <a:custGeom>
            <a:avLst/>
            <a:gdLst/>
            <a:ahLst/>
            <a:cxnLst/>
            <a:rect r="r" b="b" t="t" l="l"/>
            <a:pathLst>
              <a:path h="10287000" w="10114983">
                <a:moveTo>
                  <a:pt x="0" y="0"/>
                </a:moveTo>
                <a:lnTo>
                  <a:pt x="10114983" y="0"/>
                </a:lnTo>
                <a:lnTo>
                  <a:pt x="10114983" y="10287000"/>
                </a:lnTo>
                <a:lnTo>
                  <a:pt x="0" y="10287000"/>
                </a:lnTo>
                <a:lnTo>
                  <a:pt x="0" y="0"/>
                </a:lnTo>
                <a:close/>
              </a:path>
            </a:pathLst>
          </a:custGeom>
          <a:blipFill>
            <a:blip r:embed="rId2"/>
            <a:stretch>
              <a:fillRect l="-4869" t="0" r="-4869" b="0"/>
            </a:stretch>
          </a:blipFill>
        </p:spPr>
      </p:sp>
      <p:sp>
        <p:nvSpPr>
          <p:cNvPr name="TextBox 3" id="3"/>
          <p:cNvSpPr txBox="true"/>
          <p:nvPr/>
        </p:nvSpPr>
        <p:spPr>
          <a:xfrm rot="0">
            <a:off x="480236" y="702458"/>
            <a:ext cx="7482682" cy="2072640"/>
          </a:xfrm>
          <a:prstGeom prst="rect">
            <a:avLst/>
          </a:prstGeom>
        </p:spPr>
        <p:txBody>
          <a:bodyPr anchor="t" rtlCol="false" tIns="0" lIns="0" bIns="0" rIns="0">
            <a:spAutoFit/>
          </a:bodyPr>
          <a:lstStyle/>
          <a:p>
            <a:pPr algn="l">
              <a:lnSpc>
                <a:spcPts val="3359"/>
              </a:lnSpc>
            </a:pPr>
            <a:r>
              <a:rPr lang="en-US" sz="2400">
                <a:solidFill>
                  <a:srgbClr val="FFFFFF"/>
                </a:solidFill>
                <a:latin typeface="Canva Sans"/>
                <a:ea typeface="Canva Sans"/>
                <a:cs typeface="Canva Sans"/>
                <a:sym typeface="Canva Sans"/>
              </a:rPr>
              <a:t>The AuthTokenFilter class is a custom filter that extends OncePerRequestFilter from the Spring Security framework. This filter is responsible for parsing and validating JSON Web Tokens (JWT) in HTTP requests to authenticate users</a:t>
            </a:r>
          </a:p>
        </p:txBody>
      </p:sp>
      <p:sp>
        <p:nvSpPr>
          <p:cNvPr name="TextBox 4" id="4"/>
          <p:cNvSpPr txBox="true"/>
          <p:nvPr/>
        </p:nvSpPr>
        <p:spPr>
          <a:xfrm rot="0">
            <a:off x="480236" y="3047656"/>
            <a:ext cx="6836260" cy="1234440"/>
          </a:xfrm>
          <a:prstGeom prst="rect">
            <a:avLst/>
          </a:prstGeom>
        </p:spPr>
        <p:txBody>
          <a:bodyPr anchor="t" rtlCol="false" tIns="0" lIns="0" bIns="0" rIns="0">
            <a:spAutoFit/>
          </a:bodyPr>
          <a:lstStyle/>
          <a:p>
            <a:pPr algn="l">
              <a:lnSpc>
                <a:spcPts val="3359"/>
              </a:lnSpc>
            </a:pPr>
            <a:r>
              <a:rPr lang="en-US" sz="2400">
                <a:solidFill>
                  <a:srgbClr val="FFFFFF"/>
                </a:solidFill>
                <a:latin typeface="Canva Sans"/>
                <a:ea typeface="Canva Sans"/>
                <a:cs typeface="Canva Sans"/>
                <a:sym typeface="Canva Sans"/>
              </a:rPr>
              <a:t>@Slf4j here  is from Lombok and provides a logger instance (named log) for logging purposes.</a:t>
            </a:r>
          </a:p>
        </p:txBody>
      </p:sp>
      <p:sp>
        <p:nvSpPr>
          <p:cNvPr name="TextBox 5" id="5"/>
          <p:cNvSpPr txBox="true"/>
          <p:nvPr/>
        </p:nvSpPr>
        <p:spPr>
          <a:xfrm rot="0">
            <a:off x="375187" y="4558321"/>
            <a:ext cx="7692781" cy="500634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Canva Sans"/>
                <a:ea typeface="Canva Sans"/>
                <a:cs typeface="Canva Sans"/>
                <a:sym typeface="Canva Sans"/>
              </a:rPr>
              <a:t>Calls parseJwt(request) to extract the JWT from the request header then Checks if the extracted JWT is valid using jwtUtils.validateJwtToken(jwt) so If the JWT is valid, extracts the username from the token using jwtUtils.getUserNameFromJwtToken(jwt) ,then loads user details from the database using customerDetailsService.loadUserByUsername(username). Creates a UsernamePasswordAuthenticationToken with the user details and sets it in the SecurityContextHolder for the current request and finally Logs any exceptions that occur during the process.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89025" y="6303910"/>
            <a:ext cx="6340551" cy="5246806"/>
          </a:xfrm>
          <a:custGeom>
            <a:avLst/>
            <a:gdLst/>
            <a:ahLst/>
            <a:cxnLst/>
            <a:rect r="r" b="b" t="t" l="l"/>
            <a:pathLst>
              <a:path h="5246806" w="6340551">
                <a:moveTo>
                  <a:pt x="0" y="0"/>
                </a:moveTo>
                <a:lnTo>
                  <a:pt x="6340550" y="0"/>
                </a:lnTo>
                <a:lnTo>
                  <a:pt x="6340550" y="5246805"/>
                </a:lnTo>
                <a:lnTo>
                  <a:pt x="0" y="5246805"/>
                </a:lnTo>
                <a:lnTo>
                  <a:pt x="0" y="0"/>
                </a:lnTo>
                <a:close/>
              </a:path>
            </a:pathLst>
          </a:custGeom>
          <a:blipFill>
            <a:blip r:embed="rId2"/>
            <a:stretch>
              <a:fillRect l="0" t="0" r="0" b="0"/>
            </a:stretch>
          </a:blipFill>
        </p:spPr>
      </p:sp>
      <p:sp>
        <p:nvSpPr>
          <p:cNvPr name="Freeform 3" id="3"/>
          <p:cNvSpPr/>
          <p:nvPr/>
        </p:nvSpPr>
        <p:spPr>
          <a:xfrm flipH="false" flipV="false" rot="0">
            <a:off x="-1004555" y="-1755327"/>
            <a:ext cx="6340551" cy="5246806"/>
          </a:xfrm>
          <a:custGeom>
            <a:avLst/>
            <a:gdLst/>
            <a:ahLst/>
            <a:cxnLst/>
            <a:rect r="r" b="b" t="t" l="l"/>
            <a:pathLst>
              <a:path h="5246806" w="6340551">
                <a:moveTo>
                  <a:pt x="0" y="0"/>
                </a:moveTo>
                <a:lnTo>
                  <a:pt x="6340551" y="0"/>
                </a:lnTo>
                <a:lnTo>
                  <a:pt x="6340551" y="5246805"/>
                </a:lnTo>
                <a:lnTo>
                  <a:pt x="0" y="5246805"/>
                </a:lnTo>
                <a:lnTo>
                  <a:pt x="0" y="0"/>
                </a:lnTo>
                <a:close/>
              </a:path>
            </a:pathLst>
          </a:custGeom>
          <a:blipFill>
            <a:blip r:embed="rId2"/>
            <a:stretch>
              <a:fillRect l="0" t="0" r="0" b="0"/>
            </a:stretch>
          </a:blipFill>
        </p:spPr>
      </p:sp>
      <p:sp>
        <p:nvSpPr>
          <p:cNvPr name="Freeform 4" id="4"/>
          <p:cNvSpPr/>
          <p:nvPr/>
        </p:nvSpPr>
        <p:spPr>
          <a:xfrm flipH="false" flipV="false" rot="0">
            <a:off x="14615541" y="-348770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5" id="5"/>
          <p:cNvSpPr txBox="true"/>
          <p:nvPr/>
        </p:nvSpPr>
        <p:spPr>
          <a:xfrm rot="0">
            <a:off x="1028700" y="3490088"/>
            <a:ext cx="16818650" cy="32486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OUR ARCHITECTURE</a:t>
            </a:r>
          </a:p>
        </p:txBody>
      </p:sp>
      <p:sp>
        <p:nvSpPr>
          <p:cNvPr name="Freeform 6" id="6"/>
          <p:cNvSpPr/>
          <p:nvPr/>
        </p:nvSpPr>
        <p:spPr>
          <a:xfrm flipH="false" flipV="false" rot="0">
            <a:off x="-3913533" y="5663285"/>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02902" y="4697882"/>
            <a:ext cx="15385098" cy="5589118"/>
          </a:xfrm>
          <a:custGeom>
            <a:avLst/>
            <a:gdLst/>
            <a:ahLst/>
            <a:cxnLst/>
            <a:rect r="r" b="b" t="t" l="l"/>
            <a:pathLst>
              <a:path h="5589118" w="15385098">
                <a:moveTo>
                  <a:pt x="0" y="0"/>
                </a:moveTo>
                <a:lnTo>
                  <a:pt x="15385098" y="0"/>
                </a:lnTo>
                <a:lnTo>
                  <a:pt x="15385098" y="5589118"/>
                </a:lnTo>
                <a:lnTo>
                  <a:pt x="0" y="5589118"/>
                </a:lnTo>
                <a:lnTo>
                  <a:pt x="0" y="0"/>
                </a:lnTo>
                <a:close/>
              </a:path>
            </a:pathLst>
          </a:custGeom>
          <a:blipFill>
            <a:blip r:embed="rId2"/>
            <a:stretch>
              <a:fillRect l="0" t="0" r="0" b="0"/>
            </a:stretch>
          </a:blipFill>
        </p:spPr>
      </p:sp>
      <p:sp>
        <p:nvSpPr>
          <p:cNvPr name="TextBox 3" id="3"/>
          <p:cNvSpPr txBox="true"/>
          <p:nvPr/>
        </p:nvSpPr>
        <p:spPr>
          <a:xfrm rot="0">
            <a:off x="408201" y="392430"/>
            <a:ext cx="14013897" cy="12344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The AuthEntryPointJwt class implements the AuthenticationEntryPoint interface from Spring Security. It is responsible for handling unauthorized access attempts by providing a custom response</a:t>
            </a:r>
          </a:p>
        </p:txBody>
      </p:sp>
      <p:sp>
        <p:nvSpPr>
          <p:cNvPr name="TextBox 4" id="4"/>
          <p:cNvSpPr txBox="true"/>
          <p:nvPr/>
        </p:nvSpPr>
        <p:spPr>
          <a:xfrm rot="0">
            <a:off x="408201" y="1919101"/>
            <a:ext cx="13653719" cy="1653540"/>
          </a:xfrm>
          <a:prstGeom prst="rect">
            <a:avLst/>
          </a:prstGeom>
        </p:spPr>
        <p:txBody>
          <a:bodyPr anchor="t" rtlCol="false" tIns="0" lIns="0" bIns="0" rIns="0">
            <a:spAutoFit/>
          </a:bodyPr>
          <a:lstStyle/>
          <a:p>
            <a:pPr algn="just">
              <a:lnSpc>
                <a:spcPts val="3359"/>
              </a:lnSpc>
            </a:pPr>
          </a:p>
          <a:p>
            <a:pPr algn="just" marL="518160" indent="-259080" lvl="1">
              <a:lnSpc>
                <a:spcPts val="3359"/>
              </a:lnSpc>
              <a:buFont typeface="Arial"/>
              <a:buChar char="•"/>
            </a:pPr>
            <a:r>
              <a:rPr lang="en-US" sz="2400">
                <a:solidFill>
                  <a:srgbClr val="FFFFFF"/>
                </a:solidFill>
                <a:latin typeface="Canva Sans"/>
                <a:ea typeface="Canva Sans"/>
                <a:cs typeface="Canva Sans"/>
                <a:sym typeface="Canva Sans"/>
              </a:rPr>
              <a:t>Commence method invokes whenever an exception is thrown due to an unauthenticated user trying to access a protected resource.</a:t>
            </a:r>
          </a:p>
          <a:p>
            <a:pPr algn="just">
              <a:lnSpc>
                <a:spcPts val="335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89025" y="6303910"/>
            <a:ext cx="6340551" cy="5246806"/>
          </a:xfrm>
          <a:custGeom>
            <a:avLst/>
            <a:gdLst/>
            <a:ahLst/>
            <a:cxnLst/>
            <a:rect r="r" b="b" t="t" l="l"/>
            <a:pathLst>
              <a:path h="5246806" w="6340551">
                <a:moveTo>
                  <a:pt x="0" y="0"/>
                </a:moveTo>
                <a:lnTo>
                  <a:pt x="6340550" y="0"/>
                </a:lnTo>
                <a:lnTo>
                  <a:pt x="6340550" y="5246805"/>
                </a:lnTo>
                <a:lnTo>
                  <a:pt x="0" y="5246805"/>
                </a:lnTo>
                <a:lnTo>
                  <a:pt x="0" y="0"/>
                </a:lnTo>
                <a:close/>
              </a:path>
            </a:pathLst>
          </a:custGeom>
          <a:blipFill>
            <a:blip r:embed="rId2"/>
            <a:stretch>
              <a:fillRect l="0" t="0" r="0" b="0"/>
            </a:stretch>
          </a:blipFill>
        </p:spPr>
      </p:sp>
      <p:sp>
        <p:nvSpPr>
          <p:cNvPr name="Freeform 3" id="3"/>
          <p:cNvSpPr/>
          <p:nvPr/>
        </p:nvSpPr>
        <p:spPr>
          <a:xfrm flipH="false" flipV="false" rot="0">
            <a:off x="-1004555" y="-1755327"/>
            <a:ext cx="6340551" cy="5246806"/>
          </a:xfrm>
          <a:custGeom>
            <a:avLst/>
            <a:gdLst/>
            <a:ahLst/>
            <a:cxnLst/>
            <a:rect r="r" b="b" t="t" l="l"/>
            <a:pathLst>
              <a:path h="5246806" w="6340551">
                <a:moveTo>
                  <a:pt x="0" y="0"/>
                </a:moveTo>
                <a:lnTo>
                  <a:pt x="6340551" y="0"/>
                </a:lnTo>
                <a:lnTo>
                  <a:pt x="6340551" y="5246805"/>
                </a:lnTo>
                <a:lnTo>
                  <a:pt x="0" y="5246805"/>
                </a:lnTo>
                <a:lnTo>
                  <a:pt x="0" y="0"/>
                </a:lnTo>
                <a:close/>
              </a:path>
            </a:pathLst>
          </a:custGeom>
          <a:blipFill>
            <a:blip r:embed="rId2"/>
            <a:stretch>
              <a:fillRect l="0" t="0" r="0" b="0"/>
            </a:stretch>
          </a:blipFill>
        </p:spPr>
      </p:sp>
      <p:sp>
        <p:nvSpPr>
          <p:cNvPr name="Freeform 4" id="4"/>
          <p:cNvSpPr/>
          <p:nvPr/>
        </p:nvSpPr>
        <p:spPr>
          <a:xfrm flipH="false" flipV="false" rot="0">
            <a:off x="14615541" y="-348770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5" id="5"/>
          <p:cNvSpPr txBox="true"/>
          <p:nvPr/>
        </p:nvSpPr>
        <p:spPr>
          <a:xfrm rot="0">
            <a:off x="2165721" y="4476429"/>
            <a:ext cx="13519954" cy="16865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CONTROLLER</a:t>
            </a:r>
          </a:p>
        </p:txBody>
      </p:sp>
      <p:sp>
        <p:nvSpPr>
          <p:cNvPr name="Freeform 6" id="6"/>
          <p:cNvSpPr/>
          <p:nvPr/>
        </p:nvSpPr>
        <p:spPr>
          <a:xfrm flipH="false" flipV="false" rot="0">
            <a:off x="-3913533" y="5663285"/>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817696" y="155344"/>
            <a:ext cx="8470304" cy="9976313"/>
          </a:xfrm>
          <a:custGeom>
            <a:avLst/>
            <a:gdLst/>
            <a:ahLst/>
            <a:cxnLst/>
            <a:rect r="r" b="b" t="t" l="l"/>
            <a:pathLst>
              <a:path h="9976313" w="8470304">
                <a:moveTo>
                  <a:pt x="0" y="0"/>
                </a:moveTo>
                <a:lnTo>
                  <a:pt x="8470304" y="0"/>
                </a:lnTo>
                <a:lnTo>
                  <a:pt x="8470304" y="9976312"/>
                </a:lnTo>
                <a:lnTo>
                  <a:pt x="0" y="9976312"/>
                </a:lnTo>
                <a:lnTo>
                  <a:pt x="0" y="0"/>
                </a:lnTo>
                <a:close/>
              </a:path>
            </a:pathLst>
          </a:custGeom>
          <a:blipFill>
            <a:blip r:embed="rId2"/>
            <a:stretch>
              <a:fillRect l="0" t="0" r="0" b="0"/>
            </a:stretch>
          </a:blipFill>
        </p:spPr>
      </p:sp>
      <p:sp>
        <p:nvSpPr>
          <p:cNvPr name="Freeform 3" id="3"/>
          <p:cNvSpPr/>
          <p:nvPr/>
        </p:nvSpPr>
        <p:spPr>
          <a:xfrm flipH="false" flipV="false" rot="0">
            <a:off x="39359" y="0"/>
            <a:ext cx="9778338" cy="10131656"/>
          </a:xfrm>
          <a:custGeom>
            <a:avLst/>
            <a:gdLst/>
            <a:ahLst/>
            <a:cxnLst/>
            <a:rect r="r" b="b" t="t" l="l"/>
            <a:pathLst>
              <a:path h="10131656" w="9778338">
                <a:moveTo>
                  <a:pt x="0" y="0"/>
                </a:moveTo>
                <a:lnTo>
                  <a:pt x="9778337" y="0"/>
                </a:lnTo>
                <a:lnTo>
                  <a:pt x="9778337" y="10131656"/>
                </a:lnTo>
                <a:lnTo>
                  <a:pt x="0" y="10131656"/>
                </a:lnTo>
                <a:lnTo>
                  <a:pt x="0" y="0"/>
                </a:lnTo>
                <a:close/>
              </a:path>
            </a:pathLst>
          </a:custGeom>
          <a:blipFill>
            <a:blip r:embed="rId3"/>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33116" y="582930"/>
            <a:ext cx="15612872" cy="9766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Canva Sans"/>
                <a:ea typeface="Canva Sans"/>
                <a:cs typeface="Canva Sans"/>
                <a:sym typeface="Canva Sans"/>
              </a:rPr>
              <a:t>The AccountController class is a REST controller in the Spring framework that handles HTTP requests related to Account operations. </a:t>
            </a:r>
          </a:p>
        </p:txBody>
      </p:sp>
      <p:sp>
        <p:nvSpPr>
          <p:cNvPr name="TextBox 3" id="3"/>
          <p:cNvSpPr txBox="true"/>
          <p:nvPr/>
        </p:nvSpPr>
        <p:spPr>
          <a:xfrm rot="0">
            <a:off x="433116" y="1869718"/>
            <a:ext cx="15612872" cy="9766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Canva Sans"/>
                <a:ea typeface="Canva Sans"/>
                <a:cs typeface="Canva Sans"/>
                <a:sym typeface="Canva Sans"/>
              </a:rPr>
              <a:t>@Validated is used to ensure that the validation constraints on method parameters are required</a:t>
            </a:r>
          </a:p>
        </p:txBody>
      </p:sp>
      <p:sp>
        <p:nvSpPr>
          <p:cNvPr name="TextBox 4" id="4"/>
          <p:cNvSpPr txBox="true"/>
          <p:nvPr/>
        </p:nvSpPr>
        <p:spPr>
          <a:xfrm rot="0">
            <a:off x="433116" y="3160673"/>
            <a:ext cx="15612872" cy="14719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Canva Sans"/>
                <a:ea typeface="Canva Sans"/>
                <a:cs typeface="Canva Sans"/>
                <a:sym typeface="Canva Sans"/>
              </a:rPr>
              <a:t>@Autowired private AccountService accountService,  This field is injected with an instance of AccountService which contains the business logic for handling Account operations.</a:t>
            </a:r>
          </a:p>
        </p:txBody>
      </p:sp>
      <p:sp>
        <p:nvSpPr>
          <p:cNvPr name="TextBox 5" id="5"/>
          <p:cNvSpPr txBox="true"/>
          <p:nvPr/>
        </p:nvSpPr>
        <p:spPr>
          <a:xfrm rot="0">
            <a:off x="433116" y="5086350"/>
            <a:ext cx="15485485" cy="24625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Canva Sans"/>
                <a:ea typeface="Canva Sans"/>
                <a:cs typeface="Canva Sans"/>
                <a:sym typeface="Canva Sans"/>
              </a:rPr>
              <a:t>Open/Closed Principle : </a:t>
            </a:r>
          </a:p>
          <a:p>
            <a:pPr algn="l" marL="1209039" indent="-403013" lvl="2">
              <a:lnSpc>
                <a:spcPts val="3919"/>
              </a:lnSpc>
              <a:buFont typeface="Arial"/>
              <a:buChar char="⚬"/>
            </a:pPr>
            <a:r>
              <a:rPr lang="en-US" sz="2799">
                <a:solidFill>
                  <a:srgbClr val="FFFFFF"/>
                </a:solidFill>
                <a:latin typeface="Canva Sans"/>
                <a:ea typeface="Canva Sans"/>
                <a:cs typeface="Canva Sans"/>
                <a:sym typeface="Canva Sans"/>
              </a:rPr>
              <a:t>The AccountController class can be extended with new functionalities (like adding new endpoints) without modifying existing code. The use of annotations and separate service classes allows for easy extension.</a:t>
            </a:r>
          </a:p>
          <a:p>
            <a:pPr algn="l">
              <a:lnSpc>
                <a:spcPts val="3919"/>
              </a:lnSpc>
            </a:pPr>
          </a:p>
        </p:txBody>
      </p:sp>
      <p:sp>
        <p:nvSpPr>
          <p:cNvPr name="TextBox 6" id="6"/>
          <p:cNvSpPr txBox="true"/>
          <p:nvPr/>
        </p:nvSpPr>
        <p:spPr>
          <a:xfrm rot="0">
            <a:off x="433116" y="7491730"/>
            <a:ext cx="15485485" cy="1967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Canva Sans"/>
                <a:ea typeface="Canva Sans"/>
                <a:cs typeface="Canva Sans"/>
                <a:sym typeface="Canva Sans"/>
              </a:rPr>
              <a:t>Single Responsibility Principle: </a:t>
            </a:r>
          </a:p>
          <a:p>
            <a:pPr algn="l" marL="1209039" indent="-403013" lvl="2">
              <a:lnSpc>
                <a:spcPts val="3919"/>
              </a:lnSpc>
              <a:buFont typeface="Arial"/>
              <a:buChar char="⚬"/>
            </a:pPr>
            <a:r>
              <a:rPr lang="en-US" sz="2799">
                <a:solidFill>
                  <a:srgbClr val="FFFFFF"/>
                </a:solidFill>
                <a:latin typeface="Canva Sans"/>
                <a:ea typeface="Canva Sans"/>
                <a:cs typeface="Canva Sans"/>
                <a:sym typeface="Canva Sans"/>
              </a:rPr>
              <a:t>The controller is only responsible for receiving HTTP requests, invoking the desired service methods, and returning responses</a:t>
            </a:r>
          </a:p>
          <a:p>
            <a:pPr algn="l">
              <a:lnSpc>
                <a:spcPts val="391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96814" y="188298"/>
            <a:ext cx="9291186" cy="10470731"/>
          </a:xfrm>
          <a:custGeom>
            <a:avLst/>
            <a:gdLst/>
            <a:ahLst/>
            <a:cxnLst/>
            <a:rect r="r" b="b" t="t" l="l"/>
            <a:pathLst>
              <a:path h="10470731" w="9291186">
                <a:moveTo>
                  <a:pt x="0" y="0"/>
                </a:moveTo>
                <a:lnTo>
                  <a:pt x="9291186" y="0"/>
                </a:lnTo>
                <a:lnTo>
                  <a:pt x="9291186" y="10470731"/>
                </a:lnTo>
                <a:lnTo>
                  <a:pt x="0" y="10470731"/>
                </a:lnTo>
                <a:lnTo>
                  <a:pt x="0" y="0"/>
                </a:lnTo>
                <a:close/>
              </a:path>
            </a:pathLst>
          </a:custGeom>
          <a:blipFill>
            <a:blip r:embed="rId2"/>
            <a:stretch>
              <a:fillRect l="0" t="0" r="0" b="0"/>
            </a:stretch>
          </a:blipFill>
        </p:spPr>
      </p:sp>
      <p:sp>
        <p:nvSpPr>
          <p:cNvPr name="TextBox 3" id="3"/>
          <p:cNvSpPr txBox="true"/>
          <p:nvPr/>
        </p:nvSpPr>
        <p:spPr>
          <a:xfrm rot="0">
            <a:off x="428583" y="1134155"/>
            <a:ext cx="8308928" cy="12344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The AccountController class implements critical security features by providing endpoints for user logout ,  password update , login and register </a:t>
            </a:r>
          </a:p>
        </p:txBody>
      </p:sp>
      <p:sp>
        <p:nvSpPr>
          <p:cNvPr name="TextBox 4" id="4"/>
          <p:cNvSpPr txBox="true"/>
          <p:nvPr/>
        </p:nvSpPr>
        <p:spPr>
          <a:xfrm rot="0">
            <a:off x="428583" y="3306712"/>
            <a:ext cx="8308928" cy="54254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The logout functionality in the AccountController class is designed to invalidate the JWT token and effectively log the user out , it receives the  Logout Request then validate JWT Token , The extracted token is validated using the jwtUtils.validateJwtToken(token) method , If the token is not valid, a ResponseStatusException with HTTP status 400 and message "Invalid token" is thrown , If the token is valid, the authenticatorService.logout(token) method is called to invalidate the token , then Sending Response if If the token was successfully invalidated and </a:t>
            </a:r>
          </a:p>
          <a:p>
            <a:pPr algn="l">
              <a:lnSpc>
                <a:spcPts val="3359"/>
              </a:lnSpc>
            </a:pPr>
          </a:p>
        </p:txBody>
      </p:sp>
    </p:spTree>
  </p:cSld>
  <p:clrMapOvr>
    <a:masterClrMapping/>
  </p:clrMapOvr>
</p:sld>
</file>

<file path=ppt/slides/slide35.xml><?xml version="1.0" encoding="utf-8"?>
<p:sld xmlns:p="http://schemas.openxmlformats.org/presentationml/2006/main" xmlns:a="http://schemas.openxmlformats.org/drawingml/2006/main">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09532" y="562711"/>
            <a:ext cx="12549748" cy="20726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The updatePassword method in the AccountController class is responsible for updating a customer's password. so it   is secured with JWT authentication, ensuring that only authorized users can change their password. The method performs validation checks and interacts with the authenticatorService to handle the password update process.</a:t>
            </a:r>
          </a:p>
        </p:txBody>
      </p:sp>
      <p:sp>
        <p:nvSpPr>
          <p:cNvPr name="TextBox 3" id="3"/>
          <p:cNvSpPr txBox="true"/>
          <p:nvPr/>
        </p:nvSpPr>
        <p:spPr>
          <a:xfrm rot="0">
            <a:off x="309532" y="2729437"/>
            <a:ext cx="12049734" cy="3329940"/>
          </a:xfrm>
          <a:prstGeom prst="rect">
            <a:avLst/>
          </a:prstGeom>
        </p:spPr>
        <p:txBody>
          <a:bodyPr anchor="t" rtlCol="false" tIns="0" lIns="0" bIns="0" rIns="0">
            <a:spAutoFit/>
          </a:bodyPr>
          <a:lstStyle/>
          <a:p>
            <a:pPr algn="just">
              <a:lnSpc>
                <a:spcPts val="3359"/>
              </a:lnSpc>
            </a:pPr>
            <a:r>
              <a:rPr lang="en-US" sz="2400">
                <a:solidFill>
                  <a:srgbClr val="FFFFFF"/>
                </a:solidFill>
                <a:latin typeface="Canva Sans"/>
                <a:ea typeface="Canva Sans"/>
                <a:cs typeface="Canva Sans"/>
                <a:sym typeface="Canva Sans"/>
              </a:rPr>
              <a:t>So the API Responses as in the code :</a:t>
            </a:r>
          </a:p>
          <a:p>
            <a:pPr algn="just" marL="518160" indent="-259080" lvl="1">
              <a:lnSpc>
                <a:spcPts val="3359"/>
              </a:lnSpc>
              <a:buFont typeface="Arial"/>
              <a:buChar char="•"/>
            </a:pPr>
            <a:r>
              <a:rPr lang="en-US" sz="2400">
                <a:solidFill>
                  <a:srgbClr val="FFFFFF"/>
                </a:solidFill>
                <a:latin typeface="Canva Sans"/>
                <a:ea typeface="Canva Sans"/>
                <a:cs typeface="Canva Sans"/>
                <a:sym typeface="Canva Sans"/>
              </a:rPr>
              <a:t>200 OK: Password updated successfully. Response body contains a success message.</a:t>
            </a:r>
          </a:p>
          <a:p>
            <a:pPr algn="just" marL="518160" indent="-259080" lvl="1">
              <a:lnSpc>
                <a:spcPts val="3359"/>
              </a:lnSpc>
              <a:buFont typeface="Arial"/>
              <a:buChar char="•"/>
            </a:pPr>
            <a:r>
              <a:rPr lang="en-US" sz="2400">
                <a:solidFill>
                  <a:srgbClr val="FFFFFF"/>
                </a:solidFill>
                <a:latin typeface="Canva Sans"/>
                <a:ea typeface="Canva Sans"/>
                <a:cs typeface="Canva Sans"/>
                <a:sym typeface="Canva Sans"/>
              </a:rPr>
              <a:t>400 Bad Request: Returned if the old password is incorrect or if the request is malformed. Includes details in the ErrorDetails schema.</a:t>
            </a:r>
          </a:p>
          <a:p>
            <a:pPr algn="just" marL="518160" indent="-259080" lvl="1">
              <a:lnSpc>
                <a:spcPts val="3359"/>
              </a:lnSpc>
              <a:buFont typeface="Arial"/>
              <a:buChar char="•"/>
            </a:pPr>
            <a:r>
              <a:rPr lang="en-US" sz="2400">
                <a:solidFill>
                  <a:srgbClr val="FFFFFF"/>
                </a:solidFill>
                <a:latin typeface="Canva Sans"/>
                <a:ea typeface="Canva Sans"/>
                <a:cs typeface="Canva Sans"/>
                <a:sym typeface="Canva Sans"/>
              </a:rPr>
              <a:t>404 Not Found: Returned if the customer is not found. Includes details in the ErrorDetails schema.</a:t>
            </a:r>
          </a:p>
          <a:p>
            <a:pPr algn="just">
              <a:lnSpc>
                <a:spcPts val="3359"/>
              </a:lnSpc>
            </a:pPr>
          </a:p>
        </p:txBody>
      </p:sp>
      <p:sp>
        <p:nvSpPr>
          <p:cNvPr name="TextBox 4" id="4"/>
          <p:cNvSpPr txBox="true"/>
          <p:nvPr/>
        </p:nvSpPr>
        <p:spPr>
          <a:xfrm rot="0">
            <a:off x="309532" y="6021277"/>
            <a:ext cx="12049734" cy="20726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Authorization Header  extracts from the request header, it must start with Bearer and includes the JWT token.</a:t>
            </a: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UpdatePasswordDTO  Contains the old and new passwords, validated with @Valid.</a:t>
            </a:r>
          </a:p>
          <a:p>
            <a:pPr algn="l">
              <a:lnSpc>
                <a:spcPts val="3359"/>
              </a:lnSpc>
            </a:pPr>
          </a:p>
        </p:txBody>
      </p:sp>
      <p:sp>
        <p:nvSpPr>
          <p:cNvPr name="TextBox 5" id="5"/>
          <p:cNvSpPr txBox="true"/>
          <p:nvPr/>
        </p:nvSpPr>
        <p:spPr>
          <a:xfrm rot="0">
            <a:off x="309532" y="7795260"/>
            <a:ext cx="16121274" cy="249174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FFFFFF"/>
                </a:solidFill>
                <a:latin typeface="Canva Sans"/>
                <a:ea typeface="Canva Sans"/>
                <a:cs typeface="Canva Sans"/>
                <a:sym typeface="Canva Sans"/>
              </a:rPr>
              <a:t>Check if the Authorization header is present and valid ,e</a:t>
            </a:r>
            <a:r>
              <a:rPr lang="en-US" sz="2400">
                <a:solidFill>
                  <a:srgbClr val="FFFFFF"/>
                </a:solidFill>
                <a:latin typeface="Canva Sans"/>
                <a:ea typeface="Canva Sans"/>
                <a:cs typeface="Canva Sans"/>
                <a:sym typeface="Canva Sans"/>
              </a:rPr>
              <a:t>xtract the JWT token by removing the Bearer prefix , we use the jwtUtils to decode the JWT token and extract the email address of the user , it Catches IllegalArgumentException if the old password is incorrect and returns a 400 Bad Request response and </a:t>
            </a:r>
          </a:p>
          <a:p>
            <a:pPr algn="just">
              <a:lnSpc>
                <a:spcPts val="3359"/>
              </a:lnSpc>
            </a:pPr>
            <a:r>
              <a:rPr lang="en-US" sz="2400">
                <a:solidFill>
                  <a:srgbClr val="FFFFFF"/>
                </a:solidFill>
                <a:latin typeface="Canva Sans"/>
                <a:ea typeface="Canva Sans"/>
                <a:cs typeface="Canva Sans"/>
                <a:sym typeface="Canva Sans"/>
              </a:rPr>
              <a:t>Catches CustomerNotFoundException if the customer is not found and returns a 404 Not Found response.</a:t>
            </a:r>
          </a:p>
          <a:p>
            <a:pPr algn="just">
              <a:lnSpc>
                <a:spcPts val="3359"/>
              </a:lnSpc>
            </a:pPr>
          </a:p>
          <a:p>
            <a:pPr algn="just">
              <a:lnSpc>
                <a:spcPts val="3359"/>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89025" y="6303910"/>
            <a:ext cx="6340551" cy="5246806"/>
          </a:xfrm>
          <a:custGeom>
            <a:avLst/>
            <a:gdLst/>
            <a:ahLst/>
            <a:cxnLst/>
            <a:rect r="r" b="b" t="t" l="l"/>
            <a:pathLst>
              <a:path h="5246806" w="6340551">
                <a:moveTo>
                  <a:pt x="0" y="0"/>
                </a:moveTo>
                <a:lnTo>
                  <a:pt x="6340550" y="0"/>
                </a:lnTo>
                <a:lnTo>
                  <a:pt x="6340550" y="5246805"/>
                </a:lnTo>
                <a:lnTo>
                  <a:pt x="0" y="5246805"/>
                </a:lnTo>
                <a:lnTo>
                  <a:pt x="0" y="0"/>
                </a:lnTo>
                <a:close/>
              </a:path>
            </a:pathLst>
          </a:custGeom>
          <a:blipFill>
            <a:blip r:embed="rId2"/>
            <a:stretch>
              <a:fillRect l="0" t="0" r="0" b="0"/>
            </a:stretch>
          </a:blipFill>
        </p:spPr>
      </p:sp>
      <p:sp>
        <p:nvSpPr>
          <p:cNvPr name="Freeform 3" id="3"/>
          <p:cNvSpPr/>
          <p:nvPr/>
        </p:nvSpPr>
        <p:spPr>
          <a:xfrm flipH="false" flipV="false" rot="0">
            <a:off x="-1004555" y="-1755327"/>
            <a:ext cx="6340551" cy="5246806"/>
          </a:xfrm>
          <a:custGeom>
            <a:avLst/>
            <a:gdLst/>
            <a:ahLst/>
            <a:cxnLst/>
            <a:rect r="r" b="b" t="t" l="l"/>
            <a:pathLst>
              <a:path h="5246806" w="6340551">
                <a:moveTo>
                  <a:pt x="0" y="0"/>
                </a:moveTo>
                <a:lnTo>
                  <a:pt x="6340551" y="0"/>
                </a:lnTo>
                <a:lnTo>
                  <a:pt x="6340551" y="5246805"/>
                </a:lnTo>
                <a:lnTo>
                  <a:pt x="0" y="5246805"/>
                </a:lnTo>
                <a:lnTo>
                  <a:pt x="0" y="0"/>
                </a:lnTo>
                <a:close/>
              </a:path>
            </a:pathLst>
          </a:custGeom>
          <a:blipFill>
            <a:blip r:embed="rId2"/>
            <a:stretch>
              <a:fillRect l="0" t="0" r="0" b="0"/>
            </a:stretch>
          </a:blipFill>
        </p:spPr>
      </p:sp>
      <p:sp>
        <p:nvSpPr>
          <p:cNvPr name="Freeform 4" id="4"/>
          <p:cNvSpPr/>
          <p:nvPr/>
        </p:nvSpPr>
        <p:spPr>
          <a:xfrm flipH="false" flipV="false" rot="0">
            <a:off x="14615541" y="-348770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5" id="5"/>
          <p:cNvSpPr txBox="true"/>
          <p:nvPr/>
        </p:nvSpPr>
        <p:spPr>
          <a:xfrm rot="0">
            <a:off x="3739346" y="3843903"/>
            <a:ext cx="10809307" cy="32486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UNIT TESTING</a:t>
            </a:r>
          </a:p>
        </p:txBody>
      </p:sp>
      <p:sp>
        <p:nvSpPr>
          <p:cNvPr name="Freeform 6" id="6"/>
          <p:cNvSpPr/>
          <p:nvPr/>
        </p:nvSpPr>
        <p:spPr>
          <a:xfrm flipH="false" flipV="false" rot="0">
            <a:off x="-3913533" y="5663285"/>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705685" y="3697482"/>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2">
              <a:alphaModFix amt="52000"/>
            </a:blip>
            <a:stretch>
              <a:fillRect l="0" t="0" r="0" b="0"/>
            </a:stretch>
          </a:blipFill>
        </p:spPr>
      </p:sp>
      <p:sp>
        <p:nvSpPr>
          <p:cNvPr name="Freeform 3" id="3"/>
          <p:cNvSpPr/>
          <p:nvPr/>
        </p:nvSpPr>
        <p:spPr>
          <a:xfrm flipH="false" flipV="false" rot="0">
            <a:off x="15327160" y="7310406"/>
            <a:ext cx="3208385" cy="3209988"/>
          </a:xfrm>
          <a:custGeom>
            <a:avLst/>
            <a:gdLst/>
            <a:ahLst/>
            <a:cxnLst/>
            <a:rect r="r" b="b" t="t" l="l"/>
            <a:pathLst>
              <a:path h="3209988" w="3208385">
                <a:moveTo>
                  <a:pt x="0" y="0"/>
                </a:moveTo>
                <a:lnTo>
                  <a:pt x="3208385" y="0"/>
                </a:lnTo>
                <a:lnTo>
                  <a:pt x="3208385" y="3209988"/>
                </a:lnTo>
                <a:lnTo>
                  <a:pt x="0" y="3209988"/>
                </a:lnTo>
                <a:lnTo>
                  <a:pt x="0" y="0"/>
                </a:lnTo>
                <a:close/>
              </a:path>
            </a:pathLst>
          </a:custGeom>
          <a:blipFill>
            <a:blip r:embed="rId3"/>
            <a:stretch>
              <a:fillRect l="0" t="0" r="0" b="0"/>
            </a:stretch>
          </a:blipFill>
        </p:spPr>
      </p:sp>
      <p:sp>
        <p:nvSpPr>
          <p:cNvPr name="Freeform 4" id="4"/>
          <p:cNvSpPr/>
          <p:nvPr/>
        </p:nvSpPr>
        <p:spPr>
          <a:xfrm flipH="false" flipV="false" rot="0">
            <a:off x="9430158" y="4534561"/>
            <a:ext cx="7391110" cy="6217771"/>
          </a:xfrm>
          <a:custGeom>
            <a:avLst/>
            <a:gdLst/>
            <a:ahLst/>
            <a:cxnLst/>
            <a:rect r="r" b="b" t="t" l="l"/>
            <a:pathLst>
              <a:path h="6217771" w="7391110">
                <a:moveTo>
                  <a:pt x="0" y="0"/>
                </a:moveTo>
                <a:lnTo>
                  <a:pt x="7391109" y="0"/>
                </a:lnTo>
                <a:lnTo>
                  <a:pt x="7391109" y="6217771"/>
                </a:lnTo>
                <a:lnTo>
                  <a:pt x="0" y="6217771"/>
                </a:lnTo>
                <a:lnTo>
                  <a:pt x="0" y="0"/>
                </a:lnTo>
                <a:close/>
              </a:path>
            </a:pathLst>
          </a:custGeom>
          <a:blipFill>
            <a:blip r:embed="rId4">
              <a:alphaModFix amt="82000"/>
            </a:blip>
            <a:stretch>
              <a:fillRect l="0" t="0" r="0" b="0"/>
            </a:stretch>
          </a:blipFill>
        </p:spPr>
      </p:sp>
      <p:sp>
        <p:nvSpPr>
          <p:cNvPr name="Freeform 5" id="5"/>
          <p:cNvSpPr/>
          <p:nvPr/>
        </p:nvSpPr>
        <p:spPr>
          <a:xfrm flipH="false" flipV="false" rot="0">
            <a:off x="5206473" y="0"/>
            <a:ext cx="14567273" cy="10151002"/>
          </a:xfrm>
          <a:custGeom>
            <a:avLst/>
            <a:gdLst/>
            <a:ahLst/>
            <a:cxnLst/>
            <a:rect r="r" b="b" t="t" l="l"/>
            <a:pathLst>
              <a:path h="10151002" w="14567273">
                <a:moveTo>
                  <a:pt x="0" y="0"/>
                </a:moveTo>
                <a:lnTo>
                  <a:pt x="14567273" y="0"/>
                </a:lnTo>
                <a:lnTo>
                  <a:pt x="14567273" y="10151002"/>
                </a:lnTo>
                <a:lnTo>
                  <a:pt x="0" y="10151002"/>
                </a:lnTo>
                <a:lnTo>
                  <a:pt x="0" y="0"/>
                </a:lnTo>
                <a:close/>
              </a:path>
            </a:pathLst>
          </a:custGeom>
          <a:blipFill>
            <a:blip r:embed="rId5"/>
            <a:stretch>
              <a:fillRect l="-8170" t="0" r="-8170" b="0"/>
            </a:stretch>
          </a:blipFill>
        </p:spPr>
      </p:sp>
      <p:sp>
        <p:nvSpPr>
          <p:cNvPr name="TextBox 6" id="6"/>
          <p:cNvSpPr txBox="true"/>
          <p:nvPr/>
        </p:nvSpPr>
        <p:spPr>
          <a:xfrm rot="0">
            <a:off x="17110021" y="9353550"/>
            <a:ext cx="810939" cy="417025"/>
          </a:xfrm>
          <a:prstGeom prst="rect">
            <a:avLst/>
          </a:prstGeom>
        </p:spPr>
        <p:txBody>
          <a:bodyPr anchor="t" rtlCol="false" tIns="0" lIns="0" bIns="0" rIns="0">
            <a:spAutoFit/>
          </a:bodyPr>
          <a:lstStyle/>
          <a:p>
            <a:pPr algn="ctr">
              <a:lnSpc>
                <a:spcPts val="3099"/>
              </a:lnSpc>
            </a:pPr>
            <a:r>
              <a:rPr lang="en-US" sz="3369">
                <a:solidFill>
                  <a:srgbClr val="FFFFFF"/>
                </a:solidFill>
                <a:latin typeface="TT Octosquares Bold"/>
                <a:ea typeface="TT Octosquares Bold"/>
                <a:cs typeface="TT Octosquares Bold"/>
                <a:sym typeface="TT Octosquares Bold"/>
              </a:rPr>
              <a:t>03</a:t>
            </a:r>
          </a:p>
        </p:txBody>
      </p:sp>
      <p:sp>
        <p:nvSpPr>
          <p:cNvPr name="TextBox 7" id="7"/>
          <p:cNvSpPr txBox="true"/>
          <p:nvPr/>
        </p:nvSpPr>
        <p:spPr>
          <a:xfrm rot="0">
            <a:off x="227503" y="217724"/>
            <a:ext cx="4464447" cy="2089854"/>
          </a:xfrm>
          <a:prstGeom prst="rect">
            <a:avLst/>
          </a:prstGeom>
        </p:spPr>
        <p:txBody>
          <a:bodyPr anchor="t" rtlCol="false" tIns="0" lIns="0" bIns="0" rIns="0">
            <a:spAutoFit/>
          </a:bodyPr>
          <a:lstStyle/>
          <a:p>
            <a:pPr algn="l">
              <a:lnSpc>
                <a:spcPts val="5561"/>
              </a:lnSpc>
            </a:pPr>
            <a:r>
              <a:rPr lang="en-US" sz="3972" u="sng">
                <a:solidFill>
                  <a:srgbClr val="FFFFFF"/>
                </a:solidFill>
                <a:latin typeface="Canva Sans Bold"/>
                <a:ea typeface="Canva Sans Bold"/>
                <a:cs typeface="Canva Sans Bold"/>
                <a:sym typeface="Canva Sans Bold"/>
              </a:rPr>
              <a:t>Testing for all the services and the endpoints apis</a:t>
            </a:r>
          </a:p>
        </p:txBody>
      </p:sp>
      <p:sp>
        <p:nvSpPr>
          <p:cNvPr name="TextBox 8" id="8"/>
          <p:cNvSpPr txBox="true"/>
          <p:nvPr/>
        </p:nvSpPr>
        <p:spPr>
          <a:xfrm rot="0">
            <a:off x="0" y="2882142"/>
            <a:ext cx="4691951" cy="815340"/>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FFFFFF"/>
                </a:solidFill>
                <a:latin typeface="Canva Sans"/>
                <a:ea typeface="Canva Sans"/>
                <a:cs typeface="Canva Sans"/>
                <a:sym typeface="Canva Sans"/>
              </a:rPr>
              <a:t> starting  with AccountServiceTest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23177" y="7909444"/>
            <a:ext cx="3208385" cy="3209988"/>
          </a:xfrm>
          <a:custGeom>
            <a:avLst/>
            <a:gdLst/>
            <a:ahLst/>
            <a:cxnLst/>
            <a:rect r="r" b="b" t="t" l="l"/>
            <a:pathLst>
              <a:path h="3209988" w="3208385">
                <a:moveTo>
                  <a:pt x="0" y="0"/>
                </a:moveTo>
                <a:lnTo>
                  <a:pt x="3208385" y="0"/>
                </a:lnTo>
                <a:lnTo>
                  <a:pt x="3208385" y="3209987"/>
                </a:lnTo>
                <a:lnTo>
                  <a:pt x="0" y="3209987"/>
                </a:lnTo>
                <a:lnTo>
                  <a:pt x="0" y="0"/>
                </a:lnTo>
                <a:close/>
              </a:path>
            </a:pathLst>
          </a:custGeom>
          <a:blipFill>
            <a:blip r:embed="rId2"/>
            <a:stretch>
              <a:fillRect l="0" t="0" r="0" b="0"/>
            </a:stretch>
          </a:blipFill>
        </p:spPr>
      </p:sp>
      <p:sp>
        <p:nvSpPr>
          <p:cNvPr name="Freeform 3" id="3"/>
          <p:cNvSpPr/>
          <p:nvPr/>
        </p:nvSpPr>
        <p:spPr>
          <a:xfrm flipH="false" flipV="false" rot="0">
            <a:off x="-683199" y="7909444"/>
            <a:ext cx="2986617" cy="2761376"/>
          </a:xfrm>
          <a:custGeom>
            <a:avLst/>
            <a:gdLst/>
            <a:ahLst/>
            <a:cxnLst/>
            <a:rect r="r" b="b" t="t" l="l"/>
            <a:pathLst>
              <a:path h="2761376" w="2986617">
                <a:moveTo>
                  <a:pt x="0" y="0"/>
                </a:moveTo>
                <a:lnTo>
                  <a:pt x="2986617" y="0"/>
                </a:lnTo>
                <a:lnTo>
                  <a:pt x="2986617" y="2761376"/>
                </a:lnTo>
                <a:lnTo>
                  <a:pt x="0" y="2761376"/>
                </a:lnTo>
                <a:lnTo>
                  <a:pt x="0" y="0"/>
                </a:lnTo>
                <a:close/>
              </a:path>
            </a:pathLst>
          </a:custGeom>
          <a:blipFill>
            <a:blip r:embed="rId3"/>
            <a:stretch>
              <a:fillRect l="0" t="0" r="0" b="0"/>
            </a:stretch>
          </a:blipFill>
        </p:spPr>
      </p:sp>
      <p:sp>
        <p:nvSpPr>
          <p:cNvPr name="Freeform 4" id="4"/>
          <p:cNvSpPr/>
          <p:nvPr/>
        </p:nvSpPr>
        <p:spPr>
          <a:xfrm flipH="false" flipV="false" rot="0">
            <a:off x="0" y="2119090"/>
            <a:ext cx="18525158" cy="8167910"/>
          </a:xfrm>
          <a:custGeom>
            <a:avLst/>
            <a:gdLst/>
            <a:ahLst/>
            <a:cxnLst/>
            <a:rect r="r" b="b" t="t" l="l"/>
            <a:pathLst>
              <a:path h="8167910" w="18525158">
                <a:moveTo>
                  <a:pt x="0" y="0"/>
                </a:moveTo>
                <a:lnTo>
                  <a:pt x="18525158" y="0"/>
                </a:lnTo>
                <a:lnTo>
                  <a:pt x="18525158" y="8167910"/>
                </a:lnTo>
                <a:lnTo>
                  <a:pt x="0" y="8167910"/>
                </a:lnTo>
                <a:lnTo>
                  <a:pt x="0" y="0"/>
                </a:lnTo>
                <a:close/>
              </a:path>
            </a:pathLst>
          </a:custGeom>
          <a:blipFill>
            <a:blip r:embed="rId4"/>
            <a:stretch>
              <a:fillRect l="0" t="0" r="0" b="0"/>
            </a:stretch>
          </a:blipFill>
        </p:spPr>
      </p:sp>
      <p:sp>
        <p:nvSpPr>
          <p:cNvPr name="TextBox 5" id="5"/>
          <p:cNvSpPr txBox="true"/>
          <p:nvPr/>
        </p:nvSpPr>
        <p:spPr>
          <a:xfrm rot="0">
            <a:off x="17110021" y="9353550"/>
            <a:ext cx="810939" cy="417025"/>
          </a:xfrm>
          <a:prstGeom prst="rect">
            <a:avLst/>
          </a:prstGeom>
        </p:spPr>
        <p:txBody>
          <a:bodyPr anchor="t" rtlCol="false" tIns="0" lIns="0" bIns="0" rIns="0">
            <a:spAutoFit/>
          </a:bodyPr>
          <a:lstStyle/>
          <a:p>
            <a:pPr algn="ctr">
              <a:lnSpc>
                <a:spcPts val="3099"/>
              </a:lnSpc>
            </a:pPr>
            <a:r>
              <a:rPr lang="en-US" sz="3369">
                <a:solidFill>
                  <a:srgbClr val="FFFFFF"/>
                </a:solidFill>
                <a:latin typeface="TT Octosquares Bold"/>
                <a:ea typeface="TT Octosquares Bold"/>
                <a:cs typeface="TT Octosquares Bold"/>
                <a:sym typeface="TT Octosquares Bold"/>
              </a:rPr>
              <a:t>04</a:t>
            </a:r>
          </a:p>
        </p:txBody>
      </p:sp>
      <p:sp>
        <p:nvSpPr>
          <p:cNvPr name="TextBox 6" id="6"/>
          <p:cNvSpPr txBox="true"/>
          <p:nvPr/>
        </p:nvSpPr>
        <p:spPr>
          <a:xfrm rot="0">
            <a:off x="223741" y="582930"/>
            <a:ext cx="4691951" cy="448311"/>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FFFFFF"/>
                </a:solidFill>
                <a:latin typeface="Canva Sans"/>
                <a:ea typeface="Canva Sans"/>
                <a:cs typeface="Canva Sans"/>
                <a:sym typeface="Canva Sans"/>
              </a:rPr>
              <a:t>Testing all the functions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003437" y="1797883"/>
            <a:ext cx="16284563" cy="8489117"/>
          </a:xfrm>
          <a:custGeom>
            <a:avLst/>
            <a:gdLst/>
            <a:ahLst/>
            <a:cxnLst/>
            <a:rect r="r" b="b" t="t" l="l"/>
            <a:pathLst>
              <a:path h="8489117" w="16284563">
                <a:moveTo>
                  <a:pt x="0" y="0"/>
                </a:moveTo>
                <a:lnTo>
                  <a:pt x="16284563" y="0"/>
                </a:lnTo>
                <a:lnTo>
                  <a:pt x="16284563" y="8489117"/>
                </a:lnTo>
                <a:lnTo>
                  <a:pt x="0" y="8489117"/>
                </a:lnTo>
                <a:lnTo>
                  <a:pt x="0" y="0"/>
                </a:lnTo>
                <a:close/>
              </a:path>
            </a:pathLst>
          </a:custGeom>
          <a:blipFill>
            <a:blip r:embed="rId2"/>
            <a:stretch>
              <a:fillRect l="0" t="-576" r="0" b="-935"/>
            </a:stretch>
          </a:blipFill>
        </p:spPr>
      </p:sp>
      <p:sp>
        <p:nvSpPr>
          <p:cNvPr name="TextBox 3" id="3"/>
          <p:cNvSpPr txBox="true"/>
          <p:nvPr/>
        </p:nvSpPr>
        <p:spPr>
          <a:xfrm rot="0">
            <a:off x="17177247" y="9353550"/>
            <a:ext cx="865609" cy="415089"/>
          </a:xfrm>
          <a:prstGeom prst="rect">
            <a:avLst/>
          </a:prstGeom>
        </p:spPr>
        <p:txBody>
          <a:bodyPr anchor="t" rtlCol="false" tIns="0" lIns="0" bIns="0" rIns="0">
            <a:spAutoFit/>
          </a:bodyPr>
          <a:lstStyle/>
          <a:p>
            <a:pPr algn="l">
              <a:lnSpc>
                <a:spcPts val="3099"/>
              </a:lnSpc>
            </a:pPr>
            <a:r>
              <a:rPr lang="en-US" sz="3369">
                <a:solidFill>
                  <a:srgbClr val="FFFFFF"/>
                </a:solidFill>
                <a:latin typeface="TT Octosquares Bold"/>
                <a:ea typeface="TT Octosquares Bold"/>
                <a:cs typeface="TT Octosquares Bold"/>
                <a:sym typeface="TT Octosquares Bold"/>
              </a:rPr>
              <a:t>05</a:t>
            </a:r>
          </a:p>
        </p:txBody>
      </p:sp>
      <p:sp>
        <p:nvSpPr>
          <p:cNvPr name="TextBox 4" id="4"/>
          <p:cNvSpPr txBox="true"/>
          <p:nvPr/>
        </p:nvSpPr>
        <p:spPr>
          <a:xfrm rot="0">
            <a:off x="223741" y="582930"/>
            <a:ext cx="5512333" cy="448311"/>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FFFFFF"/>
                </a:solidFill>
                <a:latin typeface="Canva Sans"/>
                <a:ea typeface="Canva Sans"/>
                <a:cs typeface="Canva Sans"/>
                <a:sym typeface="Canva Sans"/>
              </a:rPr>
              <a:t>Testing the other functions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27163" y="0"/>
            <a:ext cx="7560837" cy="10287000"/>
          </a:xfrm>
          <a:custGeom>
            <a:avLst/>
            <a:gdLst/>
            <a:ahLst/>
            <a:cxnLst/>
            <a:rect r="r" b="b" t="t" l="l"/>
            <a:pathLst>
              <a:path h="10287000" w="7560837">
                <a:moveTo>
                  <a:pt x="0" y="0"/>
                </a:moveTo>
                <a:lnTo>
                  <a:pt x="7560837" y="0"/>
                </a:lnTo>
                <a:lnTo>
                  <a:pt x="7560837" y="10287000"/>
                </a:lnTo>
                <a:lnTo>
                  <a:pt x="0" y="10287000"/>
                </a:lnTo>
                <a:lnTo>
                  <a:pt x="0" y="0"/>
                </a:lnTo>
                <a:close/>
              </a:path>
            </a:pathLst>
          </a:custGeom>
          <a:blipFill>
            <a:blip r:embed="rId2"/>
            <a:stretch>
              <a:fillRect l="0" t="-20151" r="0" b="-20151"/>
            </a:stretch>
          </a:blipFill>
        </p:spPr>
      </p:sp>
      <p:sp>
        <p:nvSpPr>
          <p:cNvPr name="TextBox 3" id="3"/>
          <p:cNvSpPr txBox="true"/>
          <p:nvPr/>
        </p:nvSpPr>
        <p:spPr>
          <a:xfrm rot="0">
            <a:off x="493825" y="600744"/>
            <a:ext cx="9189214" cy="2689860"/>
          </a:xfrm>
          <a:prstGeom prst="rect">
            <a:avLst/>
          </a:prstGeom>
        </p:spPr>
        <p:txBody>
          <a:bodyPr anchor="t" rtlCol="false" tIns="0" lIns="0" bIns="0" rIns="0">
            <a:spAutoFit/>
          </a:bodyPr>
          <a:lstStyle/>
          <a:p>
            <a:pPr algn="l">
              <a:lnSpc>
                <a:spcPts val="7139"/>
              </a:lnSpc>
            </a:pPr>
            <a:r>
              <a:rPr lang="en-US" sz="5100" u="sng">
                <a:solidFill>
                  <a:srgbClr val="FFFFFF"/>
                </a:solidFill>
                <a:latin typeface="Canva Sans Bold"/>
                <a:ea typeface="Canva Sans Bold"/>
                <a:cs typeface="Canva Sans Bold"/>
                <a:sym typeface="Canva Sans Bold"/>
              </a:rPr>
              <a:t>Overview of our architecture packages and what is containing :</a:t>
            </a:r>
          </a:p>
        </p:txBody>
      </p:sp>
      <p:sp>
        <p:nvSpPr>
          <p:cNvPr name="TextBox 4" id="4"/>
          <p:cNvSpPr txBox="true"/>
          <p:nvPr/>
        </p:nvSpPr>
        <p:spPr>
          <a:xfrm rot="0">
            <a:off x="493825" y="3999585"/>
            <a:ext cx="3824648" cy="6135673"/>
          </a:xfrm>
          <a:prstGeom prst="rect">
            <a:avLst/>
          </a:prstGeom>
        </p:spPr>
        <p:txBody>
          <a:bodyPr anchor="t" rtlCol="false" tIns="0" lIns="0" bIns="0" rIns="0">
            <a:spAutoFit/>
          </a:bodyPr>
          <a:lstStyle/>
          <a:p>
            <a:pPr algn="l" marL="683864" indent="-341932" lvl="1">
              <a:lnSpc>
                <a:spcPts val="4434"/>
              </a:lnSpc>
              <a:buFont typeface="Arial"/>
              <a:buChar char="•"/>
            </a:pPr>
            <a:r>
              <a:rPr lang="en-US" sz="3167">
                <a:solidFill>
                  <a:srgbClr val="FFFFFF"/>
                </a:solidFill>
                <a:latin typeface="Canva Sans"/>
                <a:ea typeface="Canva Sans"/>
                <a:cs typeface="Canva Sans"/>
                <a:sym typeface="Canva Sans"/>
              </a:rPr>
              <a:t>config</a:t>
            </a:r>
          </a:p>
          <a:p>
            <a:pPr algn="l" marL="683864" indent="-341932" lvl="1">
              <a:lnSpc>
                <a:spcPts val="4434"/>
              </a:lnSpc>
              <a:buFont typeface="Arial"/>
              <a:buChar char="•"/>
            </a:pPr>
            <a:r>
              <a:rPr lang="en-US" sz="3167">
                <a:solidFill>
                  <a:srgbClr val="FFFFFF"/>
                </a:solidFill>
                <a:latin typeface="Canva Sans"/>
                <a:ea typeface="Canva Sans"/>
                <a:cs typeface="Canva Sans"/>
                <a:sym typeface="Canva Sans"/>
              </a:rPr>
              <a:t>controller</a:t>
            </a:r>
          </a:p>
          <a:p>
            <a:pPr algn="l" marL="683864" indent="-341932" lvl="1">
              <a:lnSpc>
                <a:spcPts val="4434"/>
              </a:lnSpc>
              <a:buFont typeface="Arial"/>
              <a:buChar char="•"/>
            </a:pPr>
            <a:r>
              <a:rPr lang="en-US" sz="3167">
                <a:solidFill>
                  <a:srgbClr val="FFFFFF"/>
                </a:solidFill>
                <a:latin typeface="Canva Sans"/>
                <a:ea typeface="Canva Sans"/>
                <a:cs typeface="Canva Sans"/>
                <a:sym typeface="Canva Sans"/>
              </a:rPr>
              <a:t>dto</a:t>
            </a:r>
          </a:p>
          <a:p>
            <a:pPr algn="l" marL="1367727" indent="-455909" lvl="2">
              <a:lnSpc>
                <a:spcPts val="4434"/>
              </a:lnSpc>
              <a:buFont typeface="Arial"/>
              <a:buChar char="⚬"/>
            </a:pPr>
            <a:r>
              <a:rPr lang="en-US" sz="3167">
                <a:solidFill>
                  <a:srgbClr val="FFFFFF"/>
                </a:solidFill>
                <a:latin typeface="Canva Sans"/>
                <a:ea typeface="Canva Sans"/>
                <a:cs typeface="Canva Sans"/>
                <a:sym typeface="Canva Sans"/>
              </a:rPr>
              <a:t>enums</a:t>
            </a:r>
          </a:p>
          <a:p>
            <a:pPr algn="l" marL="683864" indent="-341932" lvl="1">
              <a:lnSpc>
                <a:spcPts val="4434"/>
              </a:lnSpc>
              <a:buFont typeface="Arial"/>
              <a:buChar char="•"/>
            </a:pPr>
            <a:r>
              <a:rPr lang="en-US" sz="3167">
                <a:solidFill>
                  <a:srgbClr val="FFFFFF"/>
                </a:solidFill>
                <a:latin typeface="Canva Sans"/>
                <a:ea typeface="Canva Sans"/>
                <a:cs typeface="Canva Sans"/>
                <a:sym typeface="Canva Sans"/>
              </a:rPr>
              <a:t>exception</a:t>
            </a:r>
          </a:p>
          <a:p>
            <a:pPr algn="l" marL="683864" indent="-341932" lvl="1">
              <a:lnSpc>
                <a:spcPts val="4434"/>
              </a:lnSpc>
              <a:buFont typeface="Arial"/>
              <a:buChar char="•"/>
            </a:pPr>
            <a:r>
              <a:rPr lang="en-US" sz="3167">
                <a:solidFill>
                  <a:srgbClr val="FFFFFF"/>
                </a:solidFill>
                <a:latin typeface="Canva Sans"/>
                <a:ea typeface="Canva Sans"/>
                <a:cs typeface="Canva Sans"/>
                <a:sym typeface="Canva Sans"/>
              </a:rPr>
              <a:t>model</a:t>
            </a:r>
          </a:p>
          <a:p>
            <a:pPr algn="l" marL="683864" indent="-341932" lvl="1">
              <a:lnSpc>
                <a:spcPts val="4434"/>
              </a:lnSpc>
              <a:buFont typeface="Arial"/>
              <a:buChar char="•"/>
            </a:pPr>
            <a:r>
              <a:rPr lang="en-US" sz="3167">
                <a:solidFill>
                  <a:srgbClr val="FFFFFF"/>
                </a:solidFill>
                <a:latin typeface="Canva Sans"/>
                <a:ea typeface="Canva Sans"/>
                <a:cs typeface="Canva Sans"/>
                <a:sym typeface="Canva Sans"/>
              </a:rPr>
              <a:t>repository</a:t>
            </a:r>
          </a:p>
          <a:p>
            <a:pPr algn="l" marL="683864" indent="-341932" lvl="1">
              <a:lnSpc>
                <a:spcPts val="4434"/>
              </a:lnSpc>
              <a:buFont typeface="Arial"/>
              <a:buChar char="•"/>
            </a:pPr>
            <a:r>
              <a:rPr lang="en-US" sz="3167">
                <a:solidFill>
                  <a:srgbClr val="FFFFFF"/>
                </a:solidFill>
                <a:latin typeface="Canva Sans"/>
                <a:ea typeface="Canva Sans"/>
                <a:cs typeface="Canva Sans"/>
                <a:sym typeface="Canva Sans"/>
              </a:rPr>
              <a:t>service</a:t>
            </a:r>
          </a:p>
          <a:p>
            <a:pPr algn="l" marL="1367727" indent="-455909" lvl="2">
              <a:lnSpc>
                <a:spcPts val="4434"/>
              </a:lnSpc>
              <a:buFont typeface="Arial"/>
              <a:buChar char="⚬"/>
            </a:pPr>
            <a:r>
              <a:rPr lang="en-US" sz="3167">
                <a:solidFill>
                  <a:srgbClr val="FFFFFF"/>
                </a:solidFill>
                <a:latin typeface="Canva Sans"/>
                <a:ea typeface="Canva Sans"/>
                <a:cs typeface="Canva Sans"/>
                <a:sym typeface="Canva Sans"/>
              </a:rPr>
              <a:t>security</a:t>
            </a:r>
          </a:p>
          <a:p>
            <a:pPr algn="l" marL="683864" indent="-341932" lvl="1">
              <a:lnSpc>
                <a:spcPts val="4434"/>
              </a:lnSpc>
              <a:buFont typeface="Arial"/>
              <a:buChar char="•"/>
            </a:pPr>
            <a:r>
              <a:rPr lang="en-US" sz="3167">
                <a:solidFill>
                  <a:srgbClr val="FFFFFF"/>
                </a:solidFill>
                <a:latin typeface="Canva Sans"/>
                <a:ea typeface="Canva Sans"/>
                <a:cs typeface="Canva Sans"/>
                <a:sym typeface="Canva Sans"/>
              </a:rPr>
              <a:t>test</a:t>
            </a:r>
          </a:p>
          <a:p>
            <a:pPr algn="l">
              <a:lnSpc>
                <a:spcPts val="4434"/>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079347" y="2271382"/>
            <a:ext cx="15208653" cy="8015618"/>
          </a:xfrm>
          <a:custGeom>
            <a:avLst/>
            <a:gdLst/>
            <a:ahLst/>
            <a:cxnLst/>
            <a:rect r="r" b="b" t="t" l="l"/>
            <a:pathLst>
              <a:path h="8015618" w="15208653">
                <a:moveTo>
                  <a:pt x="0" y="0"/>
                </a:moveTo>
                <a:lnTo>
                  <a:pt x="15208653" y="0"/>
                </a:lnTo>
                <a:lnTo>
                  <a:pt x="15208653" y="8015618"/>
                </a:lnTo>
                <a:lnTo>
                  <a:pt x="0" y="8015618"/>
                </a:lnTo>
                <a:lnTo>
                  <a:pt x="0" y="0"/>
                </a:lnTo>
                <a:close/>
              </a:path>
            </a:pathLst>
          </a:custGeom>
          <a:blipFill>
            <a:blip r:embed="rId2"/>
            <a:stretch>
              <a:fillRect l="0" t="0" r="0" b="0"/>
            </a:stretch>
          </a:blipFill>
        </p:spPr>
      </p:sp>
      <p:sp>
        <p:nvSpPr>
          <p:cNvPr name="TextBox 3" id="3"/>
          <p:cNvSpPr txBox="true"/>
          <p:nvPr/>
        </p:nvSpPr>
        <p:spPr>
          <a:xfrm rot="0">
            <a:off x="17110021" y="9353550"/>
            <a:ext cx="810939" cy="417025"/>
          </a:xfrm>
          <a:prstGeom prst="rect">
            <a:avLst/>
          </a:prstGeom>
        </p:spPr>
        <p:txBody>
          <a:bodyPr anchor="t" rtlCol="false" tIns="0" lIns="0" bIns="0" rIns="0">
            <a:spAutoFit/>
          </a:bodyPr>
          <a:lstStyle/>
          <a:p>
            <a:pPr algn="ctr">
              <a:lnSpc>
                <a:spcPts val="3099"/>
              </a:lnSpc>
            </a:pPr>
            <a:r>
              <a:rPr lang="en-US" sz="3369">
                <a:solidFill>
                  <a:srgbClr val="FFFFFF"/>
                </a:solidFill>
                <a:latin typeface="TT Octosquares Bold"/>
                <a:ea typeface="TT Octosquares Bold"/>
                <a:cs typeface="TT Octosquares Bold"/>
                <a:sym typeface="TT Octosquares Bold"/>
              </a:rPr>
              <a:t>06</a:t>
            </a:r>
          </a:p>
        </p:txBody>
      </p:sp>
      <p:sp>
        <p:nvSpPr>
          <p:cNvPr name="TextBox 4" id="4"/>
          <p:cNvSpPr txBox="true"/>
          <p:nvPr/>
        </p:nvSpPr>
        <p:spPr>
          <a:xfrm rot="0">
            <a:off x="223741" y="582930"/>
            <a:ext cx="5711213" cy="905511"/>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FFFFFF"/>
                </a:solidFill>
                <a:latin typeface="Canva Sans"/>
                <a:ea typeface="Canva Sans"/>
                <a:cs typeface="Canva Sans"/>
                <a:sym typeface="Canva Sans"/>
              </a:rPr>
              <a:t>As we see all the test cases has passed successfully</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217265">
            <a:off x="-831839" y="8682006"/>
            <a:ext cx="3208385" cy="3209988"/>
          </a:xfrm>
          <a:custGeom>
            <a:avLst/>
            <a:gdLst/>
            <a:ahLst/>
            <a:cxnLst/>
            <a:rect r="r" b="b" t="t" l="l"/>
            <a:pathLst>
              <a:path h="3209988" w="3208385">
                <a:moveTo>
                  <a:pt x="0" y="0"/>
                </a:moveTo>
                <a:lnTo>
                  <a:pt x="3208385" y="0"/>
                </a:lnTo>
                <a:lnTo>
                  <a:pt x="3208385" y="3209988"/>
                </a:lnTo>
                <a:lnTo>
                  <a:pt x="0" y="3209988"/>
                </a:lnTo>
                <a:lnTo>
                  <a:pt x="0" y="0"/>
                </a:lnTo>
                <a:close/>
              </a:path>
            </a:pathLst>
          </a:custGeom>
          <a:blipFill>
            <a:blip r:embed="rId2"/>
            <a:stretch>
              <a:fillRect l="0" t="0" r="0" b="0"/>
            </a:stretch>
          </a:blipFill>
        </p:spPr>
      </p:sp>
      <p:sp>
        <p:nvSpPr>
          <p:cNvPr name="Freeform 3" id="3"/>
          <p:cNvSpPr/>
          <p:nvPr/>
        </p:nvSpPr>
        <p:spPr>
          <a:xfrm flipH="false" flipV="false" rot="0">
            <a:off x="2010394" y="2224528"/>
            <a:ext cx="16277606" cy="8062472"/>
          </a:xfrm>
          <a:custGeom>
            <a:avLst/>
            <a:gdLst/>
            <a:ahLst/>
            <a:cxnLst/>
            <a:rect r="r" b="b" t="t" l="l"/>
            <a:pathLst>
              <a:path h="8062472" w="16277606">
                <a:moveTo>
                  <a:pt x="0" y="0"/>
                </a:moveTo>
                <a:lnTo>
                  <a:pt x="16277606" y="0"/>
                </a:lnTo>
                <a:lnTo>
                  <a:pt x="16277606" y="8062472"/>
                </a:lnTo>
                <a:lnTo>
                  <a:pt x="0" y="8062472"/>
                </a:lnTo>
                <a:lnTo>
                  <a:pt x="0" y="0"/>
                </a:lnTo>
                <a:close/>
              </a:path>
            </a:pathLst>
          </a:custGeom>
          <a:blipFill>
            <a:blip r:embed="rId3"/>
            <a:stretch>
              <a:fillRect l="0" t="0" r="0" b="0"/>
            </a:stretch>
          </a:blipFill>
        </p:spPr>
      </p:sp>
      <p:sp>
        <p:nvSpPr>
          <p:cNvPr name="TextBox 4" id="4"/>
          <p:cNvSpPr txBox="true"/>
          <p:nvPr/>
        </p:nvSpPr>
        <p:spPr>
          <a:xfrm rot="0">
            <a:off x="17110021" y="9353550"/>
            <a:ext cx="810939" cy="417025"/>
          </a:xfrm>
          <a:prstGeom prst="rect">
            <a:avLst/>
          </a:prstGeom>
        </p:spPr>
        <p:txBody>
          <a:bodyPr anchor="t" rtlCol="false" tIns="0" lIns="0" bIns="0" rIns="0">
            <a:spAutoFit/>
          </a:bodyPr>
          <a:lstStyle/>
          <a:p>
            <a:pPr algn="ctr">
              <a:lnSpc>
                <a:spcPts val="3099"/>
              </a:lnSpc>
            </a:pPr>
            <a:r>
              <a:rPr lang="en-US" sz="3369">
                <a:solidFill>
                  <a:srgbClr val="FFFFFF"/>
                </a:solidFill>
                <a:latin typeface="TT Octosquares Bold"/>
                <a:ea typeface="TT Octosquares Bold"/>
                <a:cs typeface="TT Octosquares Bold"/>
                <a:sym typeface="TT Octosquares Bold"/>
              </a:rPr>
              <a:t>07</a:t>
            </a:r>
          </a:p>
        </p:txBody>
      </p:sp>
      <p:sp>
        <p:nvSpPr>
          <p:cNvPr name="TextBox 5" id="5"/>
          <p:cNvSpPr txBox="true"/>
          <p:nvPr/>
        </p:nvSpPr>
        <p:spPr>
          <a:xfrm rot="0">
            <a:off x="223741" y="582930"/>
            <a:ext cx="11450816" cy="1362711"/>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FFFFFF"/>
                </a:solidFill>
                <a:latin typeface="Canva Sans"/>
                <a:ea typeface="Canva Sans"/>
                <a:cs typeface="Canva Sans"/>
                <a:sym typeface="Canva Sans"/>
              </a:rPr>
              <a:t>The test casses of the AuthenticatorService has passed successfully as we see </a:t>
            </a:r>
          </a:p>
          <a:p>
            <a:pPr algn="l">
              <a:lnSpc>
                <a:spcPts val="3639"/>
              </a:lnSpc>
            </a:pPr>
            <a:r>
              <a:rPr lang="en-US" sz="2599">
                <a:solidFill>
                  <a:srgbClr val="FFFFFF"/>
                </a:solidFill>
                <a:latin typeface="Canva Sans"/>
                <a:ea typeface="Canva Sans"/>
                <a:cs typeface="Canva Sans"/>
                <a:sym typeface="Canva Sans"/>
              </a:rPr>
              <a:t>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204094" y="1841304"/>
            <a:ext cx="15083906" cy="8445696"/>
          </a:xfrm>
          <a:custGeom>
            <a:avLst/>
            <a:gdLst/>
            <a:ahLst/>
            <a:cxnLst/>
            <a:rect r="r" b="b" t="t" l="l"/>
            <a:pathLst>
              <a:path h="8445696" w="15083906">
                <a:moveTo>
                  <a:pt x="0" y="0"/>
                </a:moveTo>
                <a:lnTo>
                  <a:pt x="15083906" y="0"/>
                </a:lnTo>
                <a:lnTo>
                  <a:pt x="15083906" y="8445696"/>
                </a:lnTo>
                <a:lnTo>
                  <a:pt x="0" y="8445696"/>
                </a:lnTo>
                <a:lnTo>
                  <a:pt x="0" y="0"/>
                </a:lnTo>
                <a:close/>
              </a:path>
            </a:pathLst>
          </a:custGeom>
          <a:blipFill>
            <a:blip r:embed="rId2"/>
            <a:stretch>
              <a:fillRect l="0" t="0" r="0" b="0"/>
            </a:stretch>
          </a:blipFill>
        </p:spPr>
      </p:sp>
      <p:sp>
        <p:nvSpPr>
          <p:cNvPr name="TextBox 3" id="3"/>
          <p:cNvSpPr txBox="true"/>
          <p:nvPr/>
        </p:nvSpPr>
        <p:spPr>
          <a:xfrm rot="0">
            <a:off x="17110021" y="9353550"/>
            <a:ext cx="810939" cy="417025"/>
          </a:xfrm>
          <a:prstGeom prst="rect">
            <a:avLst/>
          </a:prstGeom>
        </p:spPr>
        <p:txBody>
          <a:bodyPr anchor="t" rtlCol="false" tIns="0" lIns="0" bIns="0" rIns="0">
            <a:spAutoFit/>
          </a:bodyPr>
          <a:lstStyle/>
          <a:p>
            <a:pPr algn="ctr">
              <a:lnSpc>
                <a:spcPts val="3099"/>
              </a:lnSpc>
            </a:pPr>
            <a:r>
              <a:rPr lang="en-US" sz="3369">
                <a:solidFill>
                  <a:srgbClr val="FFFFFF"/>
                </a:solidFill>
                <a:latin typeface="TT Octosquares Bold"/>
                <a:ea typeface="TT Octosquares Bold"/>
                <a:cs typeface="TT Octosquares Bold"/>
                <a:sym typeface="TT Octosquares Bold"/>
              </a:rPr>
              <a:t>08</a:t>
            </a:r>
          </a:p>
        </p:txBody>
      </p:sp>
      <p:sp>
        <p:nvSpPr>
          <p:cNvPr name="TextBox 4" id="4"/>
          <p:cNvSpPr txBox="true"/>
          <p:nvPr/>
        </p:nvSpPr>
        <p:spPr>
          <a:xfrm rot="0">
            <a:off x="223741" y="582930"/>
            <a:ext cx="11450816" cy="1362711"/>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FFFFFF"/>
                </a:solidFill>
                <a:latin typeface="Canva Sans"/>
                <a:ea typeface="Canva Sans"/>
                <a:cs typeface="Canva Sans"/>
                <a:sym typeface="Canva Sans"/>
              </a:rPr>
              <a:t>The test casses of the CustomerDetailsServiceImpl has passed successfully as we see </a:t>
            </a:r>
          </a:p>
          <a:p>
            <a:pPr algn="l">
              <a:lnSpc>
                <a:spcPts val="3639"/>
              </a:lnSpc>
            </a:pPr>
            <a:r>
              <a:rPr lang="en-US" sz="2599">
                <a:solidFill>
                  <a:srgbClr val="FFFFFF"/>
                </a:solidFill>
                <a:latin typeface="Canva Sans"/>
                <a:ea typeface="Canva Sans"/>
                <a:cs typeface="Canva Sans"/>
                <a:sym typeface="Canva Sans"/>
              </a:rPr>
              <a:t>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405860" y="2511149"/>
            <a:ext cx="14882140" cy="7775851"/>
          </a:xfrm>
          <a:custGeom>
            <a:avLst/>
            <a:gdLst/>
            <a:ahLst/>
            <a:cxnLst/>
            <a:rect r="r" b="b" t="t" l="l"/>
            <a:pathLst>
              <a:path h="7775851" w="14882140">
                <a:moveTo>
                  <a:pt x="0" y="0"/>
                </a:moveTo>
                <a:lnTo>
                  <a:pt x="14882140" y="0"/>
                </a:lnTo>
                <a:lnTo>
                  <a:pt x="14882140" y="7775851"/>
                </a:lnTo>
                <a:lnTo>
                  <a:pt x="0" y="7775851"/>
                </a:lnTo>
                <a:lnTo>
                  <a:pt x="0" y="0"/>
                </a:lnTo>
                <a:close/>
              </a:path>
            </a:pathLst>
          </a:custGeom>
          <a:blipFill>
            <a:blip r:embed="rId2"/>
            <a:stretch>
              <a:fillRect l="0" t="0" r="0" b="0"/>
            </a:stretch>
          </a:blipFill>
        </p:spPr>
      </p:sp>
      <p:sp>
        <p:nvSpPr>
          <p:cNvPr name="TextBox 3" id="3"/>
          <p:cNvSpPr txBox="true"/>
          <p:nvPr/>
        </p:nvSpPr>
        <p:spPr>
          <a:xfrm rot="0">
            <a:off x="17110021" y="9353550"/>
            <a:ext cx="810939" cy="417025"/>
          </a:xfrm>
          <a:prstGeom prst="rect">
            <a:avLst/>
          </a:prstGeom>
        </p:spPr>
        <p:txBody>
          <a:bodyPr anchor="t" rtlCol="false" tIns="0" lIns="0" bIns="0" rIns="0">
            <a:spAutoFit/>
          </a:bodyPr>
          <a:lstStyle/>
          <a:p>
            <a:pPr algn="ctr">
              <a:lnSpc>
                <a:spcPts val="3099"/>
              </a:lnSpc>
            </a:pPr>
            <a:r>
              <a:rPr lang="en-US" sz="3369">
                <a:solidFill>
                  <a:srgbClr val="FFFFFF"/>
                </a:solidFill>
                <a:latin typeface="TT Octosquares Bold"/>
                <a:ea typeface="TT Octosquares Bold"/>
                <a:cs typeface="TT Octosquares Bold"/>
                <a:sym typeface="TT Octosquares Bold"/>
              </a:rPr>
              <a:t>09</a:t>
            </a:r>
          </a:p>
        </p:txBody>
      </p:sp>
      <p:sp>
        <p:nvSpPr>
          <p:cNvPr name="TextBox 4" id="4"/>
          <p:cNvSpPr txBox="true"/>
          <p:nvPr/>
        </p:nvSpPr>
        <p:spPr>
          <a:xfrm rot="0">
            <a:off x="223741" y="582930"/>
            <a:ext cx="11450816" cy="1362711"/>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FFFFFF"/>
                </a:solidFill>
                <a:latin typeface="Canva Sans"/>
                <a:ea typeface="Canva Sans"/>
                <a:cs typeface="Canva Sans"/>
                <a:sym typeface="Canva Sans"/>
              </a:rPr>
              <a:t>The test casses of the CustomerDetailsService has passed successfully here</a:t>
            </a:r>
          </a:p>
          <a:p>
            <a:pPr algn="l">
              <a:lnSpc>
                <a:spcPts val="3639"/>
              </a:lnSpc>
            </a:pPr>
            <a:r>
              <a:rPr lang="en-US" sz="2599">
                <a:solidFill>
                  <a:srgbClr val="FFFFFF"/>
                </a:solidFill>
                <a:latin typeface="Canva Sans"/>
                <a:ea typeface="Canva Sans"/>
                <a:cs typeface="Canva Sans"/>
                <a:sym typeface="Canva Sans"/>
              </a:rPr>
              <a:t>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369139" y="2884657"/>
            <a:ext cx="13918861" cy="7402343"/>
          </a:xfrm>
          <a:custGeom>
            <a:avLst/>
            <a:gdLst/>
            <a:ahLst/>
            <a:cxnLst/>
            <a:rect r="r" b="b" t="t" l="l"/>
            <a:pathLst>
              <a:path h="7402343" w="13918861">
                <a:moveTo>
                  <a:pt x="0" y="0"/>
                </a:moveTo>
                <a:lnTo>
                  <a:pt x="13918861" y="0"/>
                </a:lnTo>
                <a:lnTo>
                  <a:pt x="13918861" y="7402343"/>
                </a:lnTo>
                <a:lnTo>
                  <a:pt x="0" y="7402343"/>
                </a:lnTo>
                <a:lnTo>
                  <a:pt x="0" y="0"/>
                </a:lnTo>
                <a:close/>
              </a:path>
            </a:pathLst>
          </a:custGeom>
          <a:blipFill>
            <a:blip r:embed="rId2"/>
            <a:stretch>
              <a:fillRect l="0" t="0" r="0" b="0"/>
            </a:stretch>
          </a:blipFill>
        </p:spPr>
      </p:sp>
      <p:sp>
        <p:nvSpPr>
          <p:cNvPr name="TextBox 3" id="3"/>
          <p:cNvSpPr txBox="true"/>
          <p:nvPr/>
        </p:nvSpPr>
        <p:spPr>
          <a:xfrm rot="0">
            <a:off x="17110021" y="9353550"/>
            <a:ext cx="810939" cy="417025"/>
          </a:xfrm>
          <a:prstGeom prst="rect">
            <a:avLst/>
          </a:prstGeom>
        </p:spPr>
        <p:txBody>
          <a:bodyPr anchor="t" rtlCol="false" tIns="0" lIns="0" bIns="0" rIns="0">
            <a:spAutoFit/>
          </a:bodyPr>
          <a:lstStyle/>
          <a:p>
            <a:pPr algn="ctr">
              <a:lnSpc>
                <a:spcPts val="3099"/>
              </a:lnSpc>
            </a:pPr>
            <a:r>
              <a:rPr lang="en-US" sz="3369">
                <a:solidFill>
                  <a:srgbClr val="FFFFFF"/>
                </a:solidFill>
                <a:latin typeface="TT Octosquares Bold"/>
                <a:ea typeface="TT Octosquares Bold"/>
                <a:cs typeface="TT Octosquares Bold"/>
                <a:sym typeface="TT Octosquares Bold"/>
              </a:rPr>
              <a:t>10</a:t>
            </a:r>
          </a:p>
        </p:txBody>
      </p:sp>
      <p:sp>
        <p:nvSpPr>
          <p:cNvPr name="TextBox 4" id="4"/>
          <p:cNvSpPr txBox="true"/>
          <p:nvPr/>
        </p:nvSpPr>
        <p:spPr>
          <a:xfrm rot="0">
            <a:off x="223741" y="582930"/>
            <a:ext cx="11450816" cy="1362711"/>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FFFFFF"/>
                </a:solidFill>
                <a:latin typeface="Canva Sans"/>
                <a:ea typeface="Canva Sans"/>
                <a:cs typeface="Canva Sans"/>
                <a:sym typeface="Canva Sans"/>
              </a:rPr>
              <a:t>The test casses of the TransactionServiceTest has passed successfully as we see </a:t>
            </a:r>
          </a:p>
          <a:p>
            <a:pPr algn="l">
              <a:lnSpc>
                <a:spcPts val="3639"/>
              </a:lnSpc>
            </a:pPr>
            <a:r>
              <a:rPr lang="en-US" sz="2599">
                <a:solidFill>
                  <a:srgbClr val="FFFFFF"/>
                </a:solidFill>
                <a:latin typeface="Canva Sans"/>
                <a:ea typeface="Canva Sans"/>
                <a:cs typeface="Canva Sans"/>
                <a:sym typeface="Canva Sans"/>
              </a:rPr>
              <a:t>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206157" y="1932275"/>
            <a:ext cx="14371034" cy="8180704"/>
          </a:xfrm>
          <a:custGeom>
            <a:avLst/>
            <a:gdLst/>
            <a:ahLst/>
            <a:cxnLst/>
            <a:rect r="r" b="b" t="t" l="l"/>
            <a:pathLst>
              <a:path h="8180704" w="14371034">
                <a:moveTo>
                  <a:pt x="0" y="0"/>
                </a:moveTo>
                <a:lnTo>
                  <a:pt x="14371033" y="0"/>
                </a:lnTo>
                <a:lnTo>
                  <a:pt x="14371033" y="8180705"/>
                </a:lnTo>
                <a:lnTo>
                  <a:pt x="0" y="8180705"/>
                </a:lnTo>
                <a:lnTo>
                  <a:pt x="0" y="0"/>
                </a:lnTo>
                <a:close/>
              </a:path>
            </a:pathLst>
          </a:custGeom>
          <a:blipFill>
            <a:blip r:embed="rId2"/>
            <a:stretch>
              <a:fillRect l="0" t="0" r="0" b="0"/>
            </a:stretch>
          </a:blipFill>
        </p:spPr>
      </p:sp>
      <p:sp>
        <p:nvSpPr>
          <p:cNvPr name="TextBox 3" id="3"/>
          <p:cNvSpPr txBox="true"/>
          <p:nvPr/>
        </p:nvSpPr>
        <p:spPr>
          <a:xfrm rot="0">
            <a:off x="223741" y="582930"/>
            <a:ext cx="11450816" cy="1362711"/>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FFFFFF"/>
                </a:solidFill>
                <a:latin typeface="Canva Sans"/>
                <a:ea typeface="Canva Sans"/>
                <a:cs typeface="Canva Sans"/>
                <a:sym typeface="Canva Sans"/>
              </a:rPr>
              <a:t>The test casses of the FavoriteRecipientService has passed successfully as well</a:t>
            </a:r>
          </a:p>
          <a:p>
            <a:pPr algn="l">
              <a:lnSpc>
                <a:spcPts val="3639"/>
              </a:lnSpc>
            </a:pPr>
            <a:r>
              <a:rPr lang="en-US" sz="2599">
                <a:solidFill>
                  <a:srgbClr val="FFFFFF"/>
                </a:solidFill>
                <a:latin typeface="Canva Sans"/>
                <a:ea typeface="Canva Sans"/>
                <a:cs typeface="Canva Sans"/>
                <a:sym typeface="Canva Sans"/>
              </a:rPr>
              <a:t> </a:t>
            </a:r>
          </a:p>
        </p:txBody>
      </p:sp>
    </p:spTree>
  </p:cSld>
  <p:clrMapOvr>
    <a:masterClrMapping/>
  </p:clrMapOvr>
</p:sld>
</file>

<file path=ppt/slides/slide46.xml><?xml version="1.0" encoding="utf-8"?>
<p:sld xmlns:p="http://schemas.openxmlformats.org/presentationml/2006/main" xmlns:a="http://schemas.openxmlformats.org/drawingml/2006/main">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825486" y="3678952"/>
            <a:ext cx="14637029" cy="16865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DEPLOYMENT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92787" y="3471407"/>
            <a:ext cx="15211682" cy="1980696"/>
          </a:xfrm>
          <a:custGeom>
            <a:avLst/>
            <a:gdLst/>
            <a:ahLst/>
            <a:cxnLst/>
            <a:rect r="r" b="b" t="t" l="l"/>
            <a:pathLst>
              <a:path h="1980696" w="15211682">
                <a:moveTo>
                  <a:pt x="0" y="0"/>
                </a:moveTo>
                <a:lnTo>
                  <a:pt x="15211681" y="0"/>
                </a:lnTo>
                <a:lnTo>
                  <a:pt x="15211681" y="1980697"/>
                </a:lnTo>
                <a:lnTo>
                  <a:pt x="0" y="1980697"/>
                </a:lnTo>
                <a:lnTo>
                  <a:pt x="0" y="0"/>
                </a:lnTo>
                <a:close/>
              </a:path>
            </a:pathLst>
          </a:custGeom>
          <a:blipFill>
            <a:blip r:embed="rId2"/>
            <a:stretch>
              <a:fillRect l="-453" t="0" r="-541" b="-28692"/>
            </a:stretch>
          </a:blipFill>
        </p:spPr>
      </p:sp>
      <p:grpSp>
        <p:nvGrpSpPr>
          <p:cNvPr name="Group 3" id="3"/>
          <p:cNvGrpSpPr/>
          <p:nvPr/>
        </p:nvGrpSpPr>
        <p:grpSpPr>
          <a:xfrm rot="0">
            <a:off x="348007" y="-389565"/>
            <a:ext cx="17591985" cy="3082401"/>
            <a:chOff x="0" y="0"/>
            <a:chExt cx="23455980" cy="4109868"/>
          </a:xfrm>
        </p:grpSpPr>
        <p:sp>
          <p:nvSpPr>
            <p:cNvPr name="TextBox 4" id="4"/>
            <p:cNvSpPr txBox="true"/>
            <p:nvPr/>
          </p:nvSpPr>
          <p:spPr>
            <a:xfrm rot="0">
              <a:off x="0" y="849667"/>
              <a:ext cx="23455980" cy="1435101"/>
            </a:xfrm>
            <a:prstGeom prst="rect">
              <a:avLst/>
            </a:prstGeom>
          </p:spPr>
          <p:txBody>
            <a:bodyPr anchor="t" rtlCol="false" tIns="0" lIns="0" bIns="0" rIns="0">
              <a:spAutoFit/>
            </a:bodyPr>
            <a:lstStyle/>
            <a:p>
              <a:pPr algn="ctr">
                <a:lnSpc>
                  <a:spcPts val="8399"/>
                </a:lnSpc>
                <a:spcBef>
                  <a:spcPct val="0"/>
                </a:spcBef>
              </a:pPr>
            </a:p>
          </p:txBody>
        </p:sp>
        <p:sp>
          <p:nvSpPr>
            <p:cNvPr name="TextBox 5" id="5"/>
            <p:cNvSpPr txBox="true"/>
            <p:nvPr/>
          </p:nvSpPr>
          <p:spPr>
            <a:xfrm rot="0">
              <a:off x="0" y="-228600"/>
              <a:ext cx="23455980" cy="1435101"/>
            </a:xfrm>
            <a:prstGeom prst="rect">
              <a:avLst/>
            </a:prstGeom>
          </p:spPr>
          <p:txBody>
            <a:bodyPr anchor="t" rtlCol="false" tIns="0" lIns="0" bIns="0" rIns="0">
              <a:spAutoFit/>
            </a:bodyPr>
            <a:lstStyle/>
            <a:p>
              <a:pPr algn="ctr">
                <a:lnSpc>
                  <a:spcPts val="8399"/>
                </a:lnSpc>
                <a:spcBef>
                  <a:spcPct val="0"/>
                </a:spcBef>
              </a:pPr>
            </a:p>
          </p:txBody>
        </p:sp>
        <p:sp>
          <p:nvSpPr>
            <p:cNvPr name="TextBox 6" id="6"/>
            <p:cNvSpPr txBox="true"/>
            <p:nvPr/>
          </p:nvSpPr>
          <p:spPr>
            <a:xfrm rot="0">
              <a:off x="0" y="1223084"/>
              <a:ext cx="23455980" cy="1435101"/>
            </a:xfrm>
            <a:prstGeom prst="rect">
              <a:avLst/>
            </a:prstGeom>
          </p:spPr>
          <p:txBody>
            <a:bodyPr anchor="t" rtlCol="false" tIns="0" lIns="0" bIns="0" rIns="0">
              <a:spAutoFit/>
            </a:bodyPr>
            <a:lstStyle/>
            <a:p>
              <a:pPr algn="ctr">
                <a:lnSpc>
                  <a:spcPts val="8399"/>
                </a:lnSpc>
                <a:spcBef>
                  <a:spcPct val="0"/>
                </a:spcBef>
              </a:pPr>
              <a:r>
                <a:rPr lang="en-US" sz="5999">
                  <a:solidFill>
                    <a:srgbClr val="FF6442"/>
                  </a:solidFill>
                  <a:latin typeface="Gill Sans Display Ultra-Bold"/>
                  <a:ea typeface="Gill Sans Display Ultra-Bold"/>
                  <a:cs typeface="Gill Sans Display Ultra-Bold"/>
                  <a:sym typeface="Gill Sans Display Ultra-Bold"/>
                </a:rPr>
                <a:t>WE USED NAGROK FOR DEPLOYMENT</a:t>
              </a:r>
            </a:p>
          </p:txBody>
        </p:sp>
        <p:sp>
          <p:nvSpPr>
            <p:cNvPr name="TextBox 7" id="7"/>
            <p:cNvSpPr txBox="true"/>
            <p:nvPr/>
          </p:nvSpPr>
          <p:spPr>
            <a:xfrm rot="0">
              <a:off x="0" y="1596500"/>
              <a:ext cx="23455980" cy="1435101"/>
            </a:xfrm>
            <a:prstGeom prst="rect">
              <a:avLst/>
            </a:prstGeom>
          </p:spPr>
          <p:txBody>
            <a:bodyPr anchor="t" rtlCol="false" tIns="0" lIns="0" bIns="0" rIns="0">
              <a:spAutoFit/>
            </a:bodyPr>
            <a:lstStyle/>
            <a:p>
              <a:pPr algn="ctr">
                <a:lnSpc>
                  <a:spcPts val="8399"/>
                </a:lnSpc>
                <a:spcBef>
                  <a:spcPct val="0"/>
                </a:spcBef>
              </a:pPr>
            </a:p>
          </p:txBody>
        </p:sp>
        <p:sp>
          <p:nvSpPr>
            <p:cNvPr name="TextBox 8" id="8"/>
            <p:cNvSpPr txBox="true"/>
            <p:nvPr/>
          </p:nvSpPr>
          <p:spPr>
            <a:xfrm rot="0">
              <a:off x="0" y="2674767"/>
              <a:ext cx="23455980" cy="1435101"/>
            </a:xfrm>
            <a:prstGeom prst="rect">
              <a:avLst/>
            </a:prstGeom>
          </p:spPr>
          <p:txBody>
            <a:bodyPr anchor="t" rtlCol="false" tIns="0" lIns="0" bIns="0" rIns="0">
              <a:spAutoFit/>
            </a:bodyPr>
            <a:lstStyle/>
            <a:p>
              <a:pPr algn="ctr">
                <a:lnSpc>
                  <a:spcPts val="8399"/>
                </a:lnSpc>
                <a:spcBef>
                  <a:spcPct val="0"/>
                </a:spcBef>
              </a:pPr>
            </a:p>
          </p:txBody>
        </p:sp>
      </p:grpSp>
      <p:sp>
        <p:nvSpPr>
          <p:cNvPr name="TextBox 9" id="9"/>
          <p:cNvSpPr txBox="true"/>
          <p:nvPr/>
        </p:nvSpPr>
        <p:spPr>
          <a:xfrm rot="0">
            <a:off x="-147848" y="1787325"/>
            <a:ext cx="18435848" cy="905511"/>
          </a:xfrm>
          <a:prstGeom prst="rect">
            <a:avLst/>
          </a:prstGeom>
        </p:spPr>
        <p:txBody>
          <a:bodyPr anchor="t" rtlCol="false" tIns="0" lIns="0" bIns="0" rIns="0">
            <a:spAutoFit/>
          </a:bodyPr>
          <a:lstStyle/>
          <a:p>
            <a:pPr algn="ctr">
              <a:lnSpc>
                <a:spcPts val="3639"/>
              </a:lnSpc>
            </a:pPr>
            <a:r>
              <a:rPr lang="en-US" sz="2599">
                <a:solidFill>
                  <a:srgbClr val="FF6442"/>
                </a:solidFill>
                <a:latin typeface="Canva Sans"/>
                <a:ea typeface="Canva Sans"/>
                <a:cs typeface="Canva Sans"/>
                <a:sym typeface="Canva Sans"/>
              </a:rPr>
              <a:t>wich enable us to use https by using certificate and by that we do the security encryption</a:t>
            </a:r>
          </a:p>
          <a:p>
            <a:pPr algn="ctr">
              <a:lnSpc>
                <a:spcPts val="3639"/>
              </a:lnSpc>
              <a:spcBef>
                <a:spcPct val="0"/>
              </a:spcBef>
            </a:pPr>
            <a:r>
              <a:rPr lang="en-US" sz="2599">
                <a:solidFill>
                  <a:srgbClr val="FF6442"/>
                </a:solidFill>
                <a:latin typeface="Canva Sans"/>
                <a:ea typeface="Canva Sans"/>
                <a:cs typeface="Canva Sans"/>
                <a:sym typeface="Canva Sans"/>
              </a:rPr>
              <a:t> between the network transfer</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89025" y="6303910"/>
            <a:ext cx="6340551" cy="5246806"/>
          </a:xfrm>
          <a:custGeom>
            <a:avLst/>
            <a:gdLst/>
            <a:ahLst/>
            <a:cxnLst/>
            <a:rect r="r" b="b" t="t" l="l"/>
            <a:pathLst>
              <a:path h="5246806" w="6340551">
                <a:moveTo>
                  <a:pt x="0" y="0"/>
                </a:moveTo>
                <a:lnTo>
                  <a:pt x="6340550" y="0"/>
                </a:lnTo>
                <a:lnTo>
                  <a:pt x="6340550" y="5246805"/>
                </a:lnTo>
                <a:lnTo>
                  <a:pt x="0" y="5246805"/>
                </a:lnTo>
                <a:lnTo>
                  <a:pt x="0" y="0"/>
                </a:lnTo>
                <a:close/>
              </a:path>
            </a:pathLst>
          </a:custGeom>
          <a:blipFill>
            <a:blip r:embed="rId2"/>
            <a:stretch>
              <a:fillRect l="0" t="0" r="0" b="0"/>
            </a:stretch>
          </a:blipFill>
        </p:spPr>
      </p:sp>
      <p:sp>
        <p:nvSpPr>
          <p:cNvPr name="Freeform 3" id="3"/>
          <p:cNvSpPr/>
          <p:nvPr/>
        </p:nvSpPr>
        <p:spPr>
          <a:xfrm flipH="false" flipV="false" rot="0">
            <a:off x="-1004555" y="-1755327"/>
            <a:ext cx="6340551" cy="5246806"/>
          </a:xfrm>
          <a:custGeom>
            <a:avLst/>
            <a:gdLst/>
            <a:ahLst/>
            <a:cxnLst/>
            <a:rect r="r" b="b" t="t" l="l"/>
            <a:pathLst>
              <a:path h="5246806" w="6340551">
                <a:moveTo>
                  <a:pt x="0" y="0"/>
                </a:moveTo>
                <a:lnTo>
                  <a:pt x="6340551" y="0"/>
                </a:lnTo>
                <a:lnTo>
                  <a:pt x="6340551" y="5246805"/>
                </a:lnTo>
                <a:lnTo>
                  <a:pt x="0" y="5246805"/>
                </a:lnTo>
                <a:lnTo>
                  <a:pt x="0" y="0"/>
                </a:lnTo>
                <a:close/>
              </a:path>
            </a:pathLst>
          </a:custGeom>
          <a:blipFill>
            <a:blip r:embed="rId2"/>
            <a:stretch>
              <a:fillRect l="0" t="0" r="0" b="0"/>
            </a:stretch>
          </a:blipFill>
        </p:spPr>
      </p:sp>
      <p:sp>
        <p:nvSpPr>
          <p:cNvPr name="Freeform 4" id="4"/>
          <p:cNvSpPr/>
          <p:nvPr/>
        </p:nvSpPr>
        <p:spPr>
          <a:xfrm flipH="false" flipV="false" rot="0">
            <a:off x="14615541" y="-348770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5" id="5"/>
          <p:cNvSpPr txBox="true"/>
          <p:nvPr/>
        </p:nvSpPr>
        <p:spPr>
          <a:xfrm rot="0">
            <a:off x="2384023" y="3695379"/>
            <a:ext cx="13519954" cy="32486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SESSION MANAGMENT</a:t>
            </a:r>
          </a:p>
        </p:txBody>
      </p:sp>
      <p:sp>
        <p:nvSpPr>
          <p:cNvPr name="Freeform 6" id="6"/>
          <p:cNvSpPr/>
          <p:nvPr/>
        </p:nvSpPr>
        <p:spPr>
          <a:xfrm flipH="false" flipV="false" rot="0">
            <a:off x="-3913533" y="5663285"/>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9825" y="345316"/>
            <a:ext cx="12222952" cy="6235328"/>
          </a:xfrm>
          <a:custGeom>
            <a:avLst/>
            <a:gdLst/>
            <a:ahLst/>
            <a:cxnLst/>
            <a:rect r="r" b="b" t="t" l="l"/>
            <a:pathLst>
              <a:path h="6235328" w="12222952">
                <a:moveTo>
                  <a:pt x="0" y="0"/>
                </a:moveTo>
                <a:lnTo>
                  <a:pt x="12222952" y="0"/>
                </a:lnTo>
                <a:lnTo>
                  <a:pt x="12222952" y="6235327"/>
                </a:lnTo>
                <a:lnTo>
                  <a:pt x="0" y="6235327"/>
                </a:lnTo>
                <a:lnTo>
                  <a:pt x="0" y="0"/>
                </a:lnTo>
                <a:close/>
              </a:path>
            </a:pathLst>
          </a:custGeom>
          <a:blipFill>
            <a:blip r:embed="rId2"/>
            <a:stretch>
              <a:fillRect l="0" t="-10684" r="0" b="-10684"/>
            </a:stretch>
          </a:blipFill>
        </p:spPr>
      </p:sp>
      <p:sp>
        <p:nvSpPr>
          <p:cNvPr name="TextBox 3" id="3"/>
          <p:cNvSpPr txBox="true"/>
          <p:nvPr/>
        </p:nvSpPr>
        <p:spPr>
          <a:xfrm rot="0">
            <a:off x="6136996" y="6867128"/>
            <a:ext cx="11812263" cy="3119648"/>
          </a:xfrm>
          <a:prstGeom prst="rect">
            <a:avLst/>
          </a:prstGeom>
        </p:spPr>
        <p:txBody>
          <a:bodyPr anchor="t" rtlCol="false" tIns="0" lIns="0" bIns="0" rIns="0">
            <a:spAutoFit/>
          </a:bodyPr>
          <a:lstStyle/>
          <a:p>
            <a:pPr algn="ctr">
              <a:lnSpc>
                <a:spcPts val="3554"/>
              </a:lnSpc>
            </a:pPr>
            <a:r>
              <a:rPr lang="en-US" sz="2538">
                <a:solidFill>
                  <a:srgbClr val="FFFFFF"/>
                </a:solidFill>
                <a:latin typeface="Canva Sans"/>
                <a:ea typeface="Canva Sans"/>
                <a:cs typeface="Canva Sans"/>
                <a:sym typeface="Canva Sans"/>
              </a:rPr>
              <a:t>The configuration of redis: This setup ensures that connected to the Redis Server data and stored in Redis is properly serialized and deserialized, particularly handling complex objects and date-time types with the help of Jackson's ObjectMapper and JavaTimeModule.</a:t>
            </a:r>
          </a:p>
          <a:p>
            <a:pPr algn="ctr">
              <a:lnSpc>
                <a:spcPts val="3554"/>
              </a:lnSpc>
            </a:pPr>
            <a:r>
              <a:rPr lang="en-US" sz="2538">
                <a:solidFill>
                  <a:srgbClr val="FFFFFF"/>
                </a:solidFill>
                <a:latin typeface="Canva Sans"/>
                <a:ea typeface="Canva Sans"/>
                <a:cs typeface="Canva Sans"/>
                <a:sym typeface="Canva Sans"/>
              </a:rPr>
              <a:t>In summary, this class configures a RedisTemplate to connect to a Redis server and handle JSON serialization of objects</a:t>
            </a:r>
          </a:p>
          <a:p>
            <a:pPr algn="ctr">
              <a:lnSpc>
                <a:spcPts val="355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89025" y="6303910"/>
            <a:ext cx="6340551" cy="5246806"/>
          </a:xfrm>
          <a:custGeom>
            <a:avLst/>
            <a:gdLst/>
            <a:ahLst/>
            <a:cxnLst/>
            <a:rect r="r" b="b" t="t" l="l"/>
            <a:pathLst>
              <a:path h="5246806" w="6340551">
                <a:moveTo>
                  <a:pt x="0" y="0"/>
                </a:moveTo>
                <a:lnTo>
                  <a:pt x="6340550" y="0"/>
                </a:lnTo>
                <a:lnTo>
                  <a:pt x="6340550" y="5246805"/>
                </a:lnTo>
                <a:lnTo>
                  <a:pt x="0" y="5246805"/>
                </a:lnTo>
                <a:lnTo>
                  <a:pt x="0" y="0"/>
                </a:lnTo>
                <a:close/>
              </a:path>
            </a:pathLst>
          </a:custGeom>
          <a:blipFill>
            <a:blip r:embed="rId2"/>
            <a:stretch>
              <a:fillRect l="0" t="0" r="0" b="0"/>
            </a:stretch>
          </a:blipFill>
        </p:spPr>
      </p:sp>
      <p:sp>
        <p:nvSpPr>
          <p:cNvPr name="Freeform 3" id="3"/>
          <p:cNvSpPr/>
          <p:nvPr/>
        </p:nvSpPr>
        <p:spPr>
          <a:xfrm flipH="false" flipV="false" rot="0">
            <a:off x="-1004555" y="-1755327"/>
            <a:ext cx="6340551" cy="5246806"/>
          </a:xfrm>
          <a:custGeom>
            <a:avLst/>
            <a:gdLst/>
            <a:ahLst/>
            <a:cxnLst/>
            <a:rect r="r" b="b" t="t" l="l"/>
            <a:pathLst>
              <a:path h="5246806" w="6340551">
                <a:moveTo>
                  <a:pt x="0" y="0"/>
                </a:moveTo>
                <a:lnTo>
                  <a:pt x="6340551" y="0"/>
                </a:lnTo>
                <a:lnTo>
                  <a:pt x="6340551" y="5246805"/>
                </a:lnTo>
                <a:lnTo>
                  <a:pt x="0" y="5246805"/>
                </a:lnTo>
                <a:lnTo>
                  <a:pt x="0" y="0"/>
                </a:lnTo>
                <a:close/>
              </a:path>
            </a:pathLst>
          </a:custGeom>
          <a:blipFill>
            <a:blip r:embed="rId2"/>
            <a:stretch>
              <a:fillRect l="0" t="0" r="0" b="0"/>
            </a:stretch>
          </a:blipFill>
        </p:spPr>
      </p:sp>
      <p:sp>
        <p:nvSpPr>
          <p:cNvPr name="Freeform 4" id="4"/>
          <p:cNvSpPr/>
          <p:nvPr/>
        </p:nvSpPr>
        <p:spPr>
          <a:xfrm flipH="false" flipV="false" rot="0">
            <a:off x="14615541" y="-3487700"/>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
        <p:nvSpPr>
          <p:cNvPr name="TextBox 5" id="5"/>
          <p:cNvSpPr txBox="true"/>
          <p:nvPr/>
        </p:nvSpPr>
        <p:spPr>
          <a:xfrm rot="0">
            <a:off x="1028700" y="3490088"/>
            <a:ext cx="16818650" cy="1686567"/>
          </a:xfrm>
          <a:prstGeom prst="rect">
            <a:avLst/>
          </a:prstGeom>
        </p:spPr>
        <p:txBody>
          <a:bodyPr anchor="t" rtlCol="false" tIns="0" lIns="0" bIns="0" rIns="0">
            <a:spAutoFit/>
          </a:bodyPr>
          <a:lstStyle/>
          <a:p>
            <a:pPr algn="ctr">
              <a:lnSpc>
                <a:spcPts val="12338"/>
              </a:lnSpc>
            </a:pPr>
            <a:r>
              <a:rPr lang="en-US" sz="13410">
                <a:solidFill>
                  <a:srgbClr val="FFFFFF"/>
                </a:solidFill>
                <a:latin typeface="TT Octosquares Bold"/>
                <a:ea typeface="TT Octosquares Bold"/>
                <a:cs typeface="TT Octosquares Bold"/>
                <a:sym typeface="TT Octosquares Bold"/>
              </a:rPr>
              <a:t>MODELS</a:t>
            </a:r>
          </a:p>
        </p:txBody>
      </p:sp>
      <p:sp>
        <p:nvSpPr>
          <p:cNvPr name="Freeform 6" id="6"/>
          <p:cNvSpPr/>
          <p:nvPr/>
        </p:nvSpPr>
        <p:spPr>
          <a:xfrm flipH="false" flipV="false" rot="0">
            <a:off x="-3913533" y="5663285"/>
            <a:ext cx="7344918" cy="8229600"/>
          </a:xfrm>
          <a:custGeom>
            <a:avLst/>
            <a:gdLst/>
            <a:ahLst/>
            <a:cxnLst/>
            <a:rect r="r" b="b" t="t" l="l"/>
            <a:pathLst>
              <a:path h="8229600" w="7344918">
                <a:moveTo>
                  <a:pt x="0" y="0"/>
                </a:moveTo>
                <a:lnTo>
                  <a:pt x="7344918" y="0"/>
                </a:lnTo>
                <a:lnTo>
                  <a:pt x="7344918" y="8229600"/>
                </a:lnTo>
                <a:lnTo>
                  <a:pt x="0" y="8229600"/>
                </a:lnTo>
                <a:lnTo>
                  <a:pt x="0" y="0"/>
                </a:lnTo>
                <a:close/>
              </a:path>
            </a:pathLst>
          </a:custGeom>
          <a:blipFill>
            <a:blip r:embed="rId3">
              <a:alphaModFix amt="52000"/>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582965" cy="6937393"/>
          </a:xfrm>
          <a:custGeom>
            <a:avLst/>
            <a:gdLst/>
            <a:ahLst/>
            <a:cxnLst/>
            <a:rect r="r" b="b" t="t" l="l"/>
            <a:pathLst>
              <a:path h="6937393" w="13582965">
                <a:moveTo>
                  <a:pt x="0" y="0"/>
                </a:moveTo>
                <a:lnTo>
                  <a:pt x="13582965" y="0"/>
                </a:lnTo>
                <a:lnTo>
                  <a:pt x="13582965" y="6937393"/>
                </a:lnTo>
                <a:lnTo>
                  <a:pt x="0" y="6937393"/>
                </a:lnTo>
                <a:lnTo>
                  <a:pt x="0" y="0"/>
                </a:lnTo>
                <a:close/>
              </a:path>
            </a:pathLst>
          </a:custGeom>
          <a:blipFill>
            <a:blip r:embed="rId2"/>
            <a:stretch>
              <a:fillRect l="0" t="0" r="0" b="0"/>
            </a:stretch>
          </a:blipFill>
        </p:spPr>
      </p:sp>
      <p:sp>
        <p:nvSpPr>
          <p:cNvPr name="TextBox 3" id="3"/>
          <p:cNvSpPr txBox="true"/>
          <p:nvPr/>
        </p:nvSpPr>
        <p:spPr>
          <a:xfrm rot="0">
            <a:off x="262474" y="7075066"/>
            <a:ext cx="17368423" cy="2993320"/>
          </a:xfrm>
          <a:prstGeom prst="rect">
            <a:avLst/>
          </a:prstGeom>
        </p:spPr>
        <p:txBody>
          <a:bodyPr anchor="t" rtlCol="false" tIns="0" lIns="0" bIns="0" rIns="0">
            <a:spAutoFit/>
          </a:bodyPr>
          <a:lstStyle/>
          <a:p>
            <a:pPr algn="ctr" marL="0" indent="0" lvl="0">
              <a:lnSpc>
                <a:spcPts val="3990"/>
              </a:lnSpc>
              <a:spcBef>
                <a:spcPct val="0"/>
              </a:spcBef>
            </a:pPr>
            <a:r>
              <a:rPr lang="en-US" sz="2850">
                <a:solidFill>
                  <a:srgbClr val="FFFFFF"/>
                </a:solidFill>
                <a:latin typeface="Canva Sans"/>
                <a:ea typeface="Canva Sans"/>
                <a:cs typeface="Canva Sans"/>
                <a:sym typeface="Canva Sans"/>
              </a:rPr>
              <a:t> configurations security settings for a Spring Boot application before  build the http request, As all Requests pass from here, handling authentication exceptions, managing session policies, setting authorization rules, using custom authentication providers, and adding (custom filters for JWT processing and user activity filter tracking). This setup is typical for applications that use JWTs for  authentication and require custom session handling that managed on cache memory on Redis and saved the activity on the Database </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51739" y="-373662"/>
            <a:ext cx="9795739" cy="5517162"/>
          </a:xfrm>
          <a:custGeom>
            <a:avLst/>
            <a:gdLst/>
            <a:ahLst/>
            <a:cxnLst/>
            <a:rect r="r" b="b" t="t" l="l"/>
            <a:pathLst>
              <a:path h="5517162" w="9795739">
                <a:moveTo>
                  <a:pt x="0" y="0"/>
                </a:moveTo>
                <a:lnTo>
                  <a:pt x="9795739" y="0"/>
                </a:lnTo>
                <a:lnTo>
                  <a:pt x="9795739" y="5517162"/>
                </a:lnTo>
                <a:lnTo>
                  <a:pt x="0" y="5517162"/>
                </a:lnTo>
                <a:lnTo>
                  <a:pt x="0" y="0"/>
                </a:lnTo>
                <a:close/>
              </a:path>
            </a:pathLst>
          </a:custGeom>
          <a:blipFill>
            <a:blip r:embed="rId2"/>
            <a:stretch>
              <a:fillRect l="0" t="0" r="-8435" b="-29730"/>
            </a:stretch>
          </a:blipFill>
        </p:spPr>
      </p:sp>
      <p:sp>
        <p:nvSpPr>
          <p:cNvPr name="Freeform 3" id="3"/>
          <p:cNvSpPr/>
          <p:nvPr/>
        </p:nvSpPr>
        <p:spPr>
          <a:xfrm flipH="false" flipV="false" rot="0">
            <a:off x="9144000" y="-681983"/>
            <a:ext cx="9416229" cy="5825483"/>
          </a:xfrm>
          <a:custGeom>
            <a:avLst/>
            <a:gdLst/>
            <a:ahLst/>
            <a:cxnLst/>
            <a:rect r="r" b="b" t="t" l="l"/>
            <a:pathLst>
              <a:path h="5825483" w="9416229">
                <a:moveTo>
                  <a:pt x="0" y="0"/>
                </a:moveTo>
                <a:lnTo>
                  <a:pt x="9416229" y="0"/>
                </a:lnTo>
                <a:lnTo>
                  <a:pt x="9416229" y="5825483"/>
                </a:lnTo>
                <a:lnTo>
                  <a:pt x="0" y="5825483"/>
                </a:lnTo>
                <a:lnTo>
                  <a:pt x="0" y="0"/>
                </a:lnTo>
                <a:close/>
              </a:path>
            </a:pathLst>
          </a:custGeom>
          <a:blipFill>
            <a:blip r:embed="rId3"/>
            <a:stretch>
              <a:fillRect l="-6489" t="0" r="-8723" b="-22212"/>
            </a:stretch>
          </a:blipFill>
        </p:spPr>
      </p:sp>
      <p:sp>
        <p:nvSpPr>
          <p:cNvPr name="AutoShape 4" id="4"/>
          <p:cNvSpPr/>
          <p:nvPr/>
        </p:nvSpPr>
        <p:spPr>
          <a:xfrm>
            <a:off x="1660185" y="6631034"/>
            <a:ext cx="377686" cy="382926"/>
          </a:xfrm>
          <a:prstGeom prst="line">
            <a:avLst/>
          </a:prstGeom>
          <a:ln cap="flat" w="38100">
            <a:solidFill>
              <a:srgbClr val="FFFFFF"/>
            </a:solidFill>
            <a:prstDash val="solid"/>
            <a:headEnd type="none" len="sm" w="sm"/>
            <a:tailEnd type="arrow" len="sm" w="med"/>
          </a:ln>
        </p:spPr>
      </p:sp>
      <p:sp>
        <p:nvSpPr>
          <p:cNvPr name="AutoShape 5" id="5"/>
          <p:cNvSpPr/>
          <p:nvPr/>
        </p:nvSpPr>
        <p:spPr>
          <a:xfrm flipH="true">
            <a:off x="15505526" y="7491164"/>
            <a:ext cx="560337" cy="1413133"/>
          </a:xfrm>
          <a:prstGeom prst="line">
            <a:avLst/>
          </a:prstGeom>
          <a:ln cap="flat" w="38100">
            <a:solidFill>
              <a:srgbClr val="FFFFFF"/>
            </a:solidFill>
            <a:prstDash val="solid"/>
            <a:headEnd type="none" len="sm" w="sm"/>
            <a:tailEnd type="arrow" len="sm" w="med"/>
          </a:ln>
        </p:spPr>
      </p:sp>
      <p:sp>
        <p:nvSpPr>
          <p:cNvPr name="Freeform 6" id="6"/>
          <p:cNvSpPr/>
          <p:nvPr/>
        </p:nvSpPr>
        <p:spPr>
          <a:xfrm flipH="false" flipV="false" rot="0">
            <a:off x="4683890" y="9354926"/>
            <a:ext cx="13472690" cy="741872"/>
          </a:xfrm>
          <a:custGeom>
            <a:avLst/>
            <a:gdLst/>
            <a:ahLst/>
            <a:cxnLst/>
            <a:rect r="r" b="b" t="t" l="l"/>
            <a:pathLst>
              <a:path h="741872" w="13472690">
                <a:moveTo>
                  <a:pt x="0" y="0"/>
                </a:moveTo>
                <a:lnTo>
                  <a:pt x="13472689" y="0"/>
                </a:lnTo>
                <a:lnTo>
                  <a:pt x="13472689" y="741873"/>
                </a:lnTo>
                <a:lnTo>
                  <a:pt x="0" y="741873"/>
                </a:lnTo>
                <a:lnTo>
                  <a:pt x="0" y="0"/>
                </a:lnTo>
                <a:close/>
              </a:path>
            </a:pathLst>
          </a:custGeom>
          <a:blipFill>
            <a:blip r:embed="rId4"/>
            <a:stretch>
              <a:fillRect l="0" t="-5018" r="-6935" b="-5018"/>
            </a:stretch>
          </a:blipFill>
        </p:spPr>
      </p:sp>
      <p:sp>
        <p:nvSpPr>
          <p:cNvPr name="Freeform 7" id="7"/>
          <p:cNvSpPr/>
          <p:nvPr/>
        </p:nvSpPr>
        <p:spPr>
          <a:xfrm flipH="false" flipV="false" rot="0">
            <a:off x="0" y="7968368"/>
            <a:ext cx="13026081" cy="563494"/>
          </a:xfrm>
          <a:custGeom>
            <a:avLst/>
            <a:gdLst/>
            <a:ahLst/>
            <a:cxnLst/>
            <a:rect r="r" b="b" t="t" l="l"/>
            <a:pathLst>
              <a:path h="563494" w="13026081">
                <a:moveTo>
                  <a:pt x="0" y="0"/>
                </a:moveTo>
                <a:lnTo>
                  <a:pt x="13026081" y="0"/>
                </a:lnTo>
                <a:lnTo>
                  <a:pt x="13026081" y="563494"/>
                </a:lnTo>
                <a:lnTo>
                  <a:pt x="0" y="563494"/>
                </a:lnTo>
                <a:lnTo>
                  <a:pt x="0" y="0"/>
                </a:lnTo>
                <a:close/>
              </a:path>
            </a:pathLst>
          </a:custGeom>
          <a:blipFill>
            <a:blip r:embed="rId5"/>
            <a:stretch>
              <a:fillRect l="0" t="-253" r="0" b="-253"/>
            </a:stretch>
          </a:blipFill>
        </p:spPr>
      </p:sp>
      <p:sp>
        <p:nvSpPr>
          <p:cNvPr name="TextBox 8" id="8"/>
          <p:cNvSpPr txBox="true"/>
          <p:nvPr/>
        </p:nvSpPr>
        <p:spPr>
          <a:xfrm rot="0">
            <a:off x="11542426" y="5320112"/>
            <a:ext cx="6319282" cy="2159787"/>
          </a:xfrm>
          <a:prstGeom prst="rect">
            <a:avLst/>
          </a:prstGeom>
        </p:spPr>
        <p:txBody>
          <a:bodyPr anchor="t" rtlCol="false" tIns="0" lIns="0" bIns="0" rIns="0">
            <a:spAutoFit/>
          </a:bodyPr>
          <a:lstStyle/>
          <a:p>
            <a:pPr algn="ctr" marL="0" indent="0" lvl="0">
              <a:lnSpc>
                <a:spcPts val="2873"/>
              </a:lnSpc>
              <a:spcBef>
                <a:spcPct val="0"/>
              </a:spcBef>
            </a:pPr>
            <a:r>
              <a:rPr lang="en-US" sz="2052">
                <a:solidFill>
                  <a:srgbClr val="FFFFFF"/>
                </a:solidFill>
                <a:latin typeface="Canva Sans"/>
                <a:ea typeface="Canva Sans"/>
                <a:cs typeface="Canva Sans"/>
                <a:sym typeface="Canva Sans"/>
              </a:rPr>
              <a:t>The UserActivity class is a JPA entity that maps to the "user_activities" table in a relational database. It stores information about user activities,  This entity can be used to log and audit user actions within an application, providing valuable data for monitoring and analysis</a:t>
            </a:r>
          </a:p>
        </p:txBody>
      </p:sp>
      <p:sp>
        <p:nvSpPr>
          <p:cNvPr name="TextBox 9" id="9"/>
          <p:cNvSpPr txBox="true"/>
          <p:nvPr/>
        </p:nvSpPr>
        <p:spPr>
          <a:xfrm rot="0">
            <a:off x="509255" y="5320112"/>
            <a:ext cx="6893496" cy="1310922"/>
          </a:xfrm>
          <a:prstGeom prst="rect">
            <a:avLst/>
          </a:prstGeom>
        </p:spPr>
        <p:txBody>
          <a:bodyPr anchor="t" rtlCol="false" tIns="0" lIns="0" bIns="0" rIns="0">
            <a:spAutoFit/>
          </a:bodyPr>
          <a:lstStyle/>
          <a:p>
            <a:pPr algn="ctr" marL="0" indent="0" lvl="0">
              <a:lnSpc>
                <a:spcPts val="2622"/>
              </a:lnSpc>
              <a:spcBef>
                <a:spcPct val="0"/>
              </a:spcBef>
            </a:pPr>
            <a:r>
              <a:rPr lang="en-US" sz="1873">
                <a:solidFill>
                  <a:srgbClr val="FFFFFF"/>
                </a:solidFill>
                <a:latin typeface="Canva Sans"/>
                <a:ea typeface="Canva Sans"/>
                <a:cs typeface="Canva Sans"/>
                <a:sym typeface="Canva Sans"/>
              </a:rPr>
              <a:t>The User Session class models It uses @Redishash for persistence in the memory as key and value, where each session being stored as a hash in the Redis database with the activity with TTL(Time To Live) : 30 mins</a:t>
            </a:r>
          </a:p>
        </p:txBody>
      </p:sp>
      <p:grpSp>
        <p:nvGrpSpPr>
          <p:cNvPr name="Group 10" id="10"/>
          <p:cNvGrpSpPr/>
          <p:nvPr/>
        </p:nvGrpSpPr>
        <p:grpSpPr>
          <a:xfrm rot="0">
            <a:off x="229986" y="7013961"/>
            <a:ext cx="3615771" cy="954407"/>
            <a:chOff x="0" y="0"/>
            <a:chExt cx="4821028" cy="1272542"/>
          </a:xfrm>
        </p:grpSpPr>
        <p:sp>
          <p:nvSpPr>
            <p:cNvPr name="TextBox 11" id="11"/>
            <p:cNvSpPr txBox="true"/>
            <p:nvPr/>
          </p:nvSpPr>
          <p:spPr>
            <a:xfrm rot="0">
              <a:off x="0" y="-104775"/>
              <a:ext cx="4821028" cy="1149228"/>
            </a:xfrm>
            <a:prstGeom prst="rect">
              <a:avLst/>
            </a:prstGeom>
          </p:spPr>
          <p:txBody>
            <a:bodyPr anchor="t" rtlCol="false" tIns="0" lIns="0" bIns="0" rIns="0">
              <a:spAutoFit/>
            </a:bodyPr>
            <a:lstStyle/>
            <a:p>
              <a:pPr algn="ctr">
                <a:lnSpc>
                  <a:spcPts val="7209"/>
                </a:lnSpc>
              </a:pPr>
              <a:r>
                <a:rPr lang="en-US" sz="5149">
                  <a:solidFill>
                    <a:srgbClr val="FFFFFF"/>
                  </a:solidFill>
                  <a:latin typeface="Lava Pro Grunge"/>
                  <a:ea typeface="Lava Pro Grunge"/>
                  <a:cs typeface="Lava Pro Grunge"/>
                  <a:sym typeface="Lava Pro Grunge"/>
                </a:rPr>
                <a:t>caching  session </a:t>
              </a:r>
            </a:p>
          </p:txBody>
        </p:sp>
        <p:sp>
          <p:nvSpPr>
            <p:cNvPr name="TextBox 12" id="12"/>
            <p:cNvSpPr txBox="true"/>
            <p:nvPr/>
          </p:nvSpPr>
          <p:spPr>
            <a:xfrm rot="0">
              <a:off x="0" y="743927"/>
              <a:ext cx="4821028" cy="528615"/>
            </a:xfrm>
            <a:prstGeom prst="rect">
              <a:avLst/>
            </a:prstGeom>
          </p:spPr>
          <p:txBody>
            <a:bodyPr anchor="t" rtlCol="false" tIns="0" lIns="0" bIns="0" rIns="0">
              <a:spAutoFit/>
            </a:bodyPr>
            <a:lstStyle/>
            <a:p>
              <a:pPr algn="ctr">
                <a:lnSpc>
                  <a:spcPts val="2956"/>
                </a:lnSpc>
              </a:pPr>
              <a:r>
                <a:rPr lang="en-US" sz="2956">
                  <a:solidFill>
                    <a:srgbClr val="FF5055"/>
                  </a:solidFill>
                  <a:latin typeface="WC Mano Negra Bold"/>
                  <a:ea typeface="WC Mano Negra Bold"/>
                  <a:cs typeface="WC Mano Negra Bold"/>
                  <a:sym typeface="WC Mano Negra Bold"/>
                </a:rPr>
                <a:t>In Memory</a:t>
              </a:r>
            </a:p>
          </p:txBody>
        </p:sp>
      </p:grpSp>
      <p:sp>
        <p:nvSpPr>
          <p:cNvPr name="TextBox 13" id="13"/>
          <p:cNvSpPr txBox="true"/>
          <p:nvPr/>
        </p:nvSpPr>
        <p:spPr>
          <a:xfrm rot="0">
            <a:off x="13216472" y="8998170"/>
            <a:ext cx="4196452" cy="260130"/>
          </a:xfrm>
          <a:prstGeom prst="rect">
            <a:avLst/>
          </a:prstGeom>
        </p:spPr>
        <p:txBody>
          <a:bodyPr anchor="t" rtlCol="false" tIns="0" lIns="0" bIns="0" rIns="0">
            <a:spAutoFit/>
          </a:bodyPr>
          <a:lstStyle/>
          <a:p>
            <a:pPr algn="ctr">
              <a:lnSpc>
                <a:spcPts val="2154"/>
              </a:lnSpc>
              <a:spcBef>
                <a:spcPct val="0"/>
              </a:spcBef>
            </a:pPr>
            <a:r>
              <a:rPr lang="en-US" sz="1539">
                <a:solidFill>
                  <a:srgbClr val="FFFFFF"/>
                </a:solidFill>
                <a:latin typeface="Canva Sans"/>
                <a:ea typeface="Canva Sans"/>
                <a:cs typeface="Canva Sans"/>
                <a:sym typeface="Canva Sans"/>
              </a:rPr>
              <a:t>SAVE USER ACTIVITY IN NORMAL DATABASE</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162908" y="1245841"/>
            <a:ext cx="13215364" cy="3182326"/>
          </a:xfrm>
          <a:custGeom>
            <a:avLst/>
            <a:gdLst/>
            <a:ahLst/>
            <a:cxnLst/>
            <a:rect r="r" b="b" t="t" l="l"/>
            <a:pathLst>
              <a:path h="3182326" w="13215364">
                <a:moveTo>
                  <a:pt x="0" y="0"/>
                </a:moveTo>
                <a:lnTo>
                  <a:pt x="13215364" y="0"/>
                </a:lnTo>
                <a:lnTo>
                  <a:pt x="13215364" y="3182327"/>
                </a:lnTo>
                <a:lnTo>
                  <a:pt x="0" y="3182327"/>
                </a:lnTo>
                <a:lnTo>
                  <a:pt x="0" y="0"/>
                </a:lnTo>
                <a:close/>
              </a:path>
            </a:pathLst>
          </a:custGeom>
          <a:blipFill>
            <a:blip r:embed="rId2"/>
            <a:stretch>
              <a:fillRect l="0" t="-3884" r="0" b="-3884"/>
            </a:stretch>
          </a:blipFill>
        </p:spPr>
      </p:sp>
      <p:sp>
        <p:nvSpPr>
          <p:cNvPr name="Freeform 3" id="3"/>
          <p:cNvSpPr/>
          <p:nvPr/>
        </p:nvSpPr>
        <p:spPr>
          <a:xfrm flipH="false" flipV="false" rot="0">
            <a:off x="2322305" y="8544648"/>
            <a:ext cx="13055967" cy="1427304"/>
          </a:xfrm>
          <a:custGeom>
            <a:avLst/>
            <a:gdLst/>
            <a:ahLst/>
            <a:cxnLst/>
            <a:rect r="r" b="b" t="t" l="l"/>
            <a:pathLst>
              <a:path h="1427304" w="13055967">
                <a:moveTo>
                  <a:pt x="0" y="0"/>
                </a:moveTo>
                <a:lnTo>
                  <a:pt x="13055967" y="0"/>
                </a:lnTo>
                <a:lnTo>
                  <a:pt x="13055967" y="1427304"/>
                </a:lnTo>
                <a:lnTo>
                  <a:pt x="0" y="1427304"/>
                </a:lnTo>
                <a:lnTo>
                  <a:pt x="0" y="0"/>
                </a:lnTo>
                <a:close/>
              </a:path>
            </a:pathLst>
          </a:custGeom>
          <a:blipFill>
            <a:blip r:embed="rId3"/>
            <a:stretch>
              <a:fillRect l="0" t="-4847" r="0" b="-4847"/>
            </a:stretch>
          </a:blipFill>
        </p:spPr>
      </p:sp>
      <p:sp>
        <p:nvSpPr>
          <p:cNvPr name="Freeform 4" id="4"/>
          <p:cNvSpPr/>
          <p:nvPr/>
        </p:nvSpPr>
        <p:spPr>
          <a:xfrm flipH="false" flipV="false" rot="0">
            <a:off x="2539268" y="5143500"/>
            <a:ext cx="12034053" cy="2049059"/>
          </a:xfrm>
          <a:custGeom>
            <a:avLst/>
            <a:gdLst/>
            <a:ahLst/>
            <a:cxnLst/>
            <a:rect r="r" b="b" t="t" l="l"/>
            <a:pathLst>
              <a:path h="2049059" w="12034053">
                <a:moveTo>
                  <a:pt x="0" y="0"/>
                </a:moveTo>
                <a:lnTo>
                  <a:pt x="12034053" y="0"/>
                </a:lnTo>
                <a:lnTo>
                  <a:pt x="12034053" y="2049059"/>
                </a:lnTo>
                <a:lnTo>
                  <a:pt x="0" y="2049059"/>
                </a:lnTo>
                <a:lnTo>
                  <a:pt x="0" y="0"/>
                </a:lnTo>
                <a:close/>
              </a:path>
            </a:pathLst>
          </a:custGeom>
          <a:blipFill>
            <a:blip r:embed="rId4"/>
            <a:stretch>
              <a:fillRect l="-6415" t="-44895" r="-4716" b="-28059"/>
            </a:stretch>
          </a:blipFill>
        </p:spPr>
      </p:sp>
      <p:sp>
        <p:nvSpPr>
          <p:cNvPr name="TextBox 5" id="5"/>
          <p:cNvSpPr txBox="true"/>
          <p:nvPr/>
        </p:nvSpPr>
        <p:spPr>
          <a:xfrm rot="0">
            <a:off x="0" y="340331"/>
            <a:ext cx="17541180" cy="9055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Canva Sans"/>
                <a:ea typeface="Canva Sans"/>
                <a:cs typeface="Canva Sans"/>
                <a:sym typeface="Canva Sans"/>
              </a:rPr>
              <a:t>THIS AT THE BEGAINNING OF THE SESSION CREATION SAVED IN REDIS AND  IT STORED IN THE CACHE MEMORY</a:t>
            </a:r>
          </a:p>
        </p:txBody>
      </p:sp>
      <p:sp>
        <p:nvSpPr>
          <p:cNvPr name="TextBox 6" id="6"/>
          <p:cNvSpPr txBox="true"/>
          <p:nvPr/>
        </p:nvSpPr>
        <p:spPr>
          <a:xfrm rot="0">
            <a:off x="1767245" y="7798451"/>
            <a:ext cx="14705311"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Canva Sans"/>
                <a:ea typeface="Canva Sans"/>
                <a:cs typeface="Canva Sans"/>
                <a:sym typeface="Canva Sans"/>
              </a:rPr>
              <a:t>THIS AFTER 30 MINS THE SESSION TERMINATED FROM CACHE MEMORY DUE TO INACTIVITY</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817224" y="920535"/>
            <a:ext cx="13196281" cy="5554677"/>
          </a:xfrm>
          <a:custGeom>
            <a:avLst/>
            <a:gdLst/>
            <a:ahLst/>
            <a:cxnLst/>
            <a:rect r="r" b="b" t="t" l="l"/>
            <a:pathLst>
              <a:path h="5554677" w="13196281">
                <a:moveTo>
                  <a:pt x="0" y="0"/>
                </a:moveTo>
                <a:lnTo>
                  <a:pt x="13196281" y="0"/>
                </a:lnTo>
                <a:lnTo>
                  <a:pt x="13196281" y="5554677"/>
                </a:lnTo>
                <a:lnTo>
                  <a:pt x="0" y="5554677"/>
                </a:lnTo>
                <a:lnTo>
                  <a:pt x="0" y="0"/>
                </a:lnTo>
                <a:close/>
              </a:path>
            </a:pathLst>
          </a:custGeom>
          <a:blipFill>
            <a:blip r:embed="rId2"/>
            <a:stretch>
              <a:fillRect l="0" t="0" r="0" b="0"/>
            </a:stretch>
          </a:blipFill>
        </p:spPr>
      </p:sp>
      <p:sp>
        <p:nvSpPr>
          <p:cNvPr name="TextBox 3" id="3"/>
          <p:cNvSpPr txBox="true"/>
          <p:nvPr/>
        </p:nvSpPr>
        <p:spPr>
          <a:xfrm rot="0">
            <a:off x="1350433" y="6664948"/>
            <a:ext cx="13385838"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Canva Sans"/>
                <a:ea typeface="Canva Sans"/>
                <a:cs typeface="Canva Sans"/>
                <a:sym typeface="Canva Sans"/>
              </a:rPr>
              <a:t>handle the token expire date to be 30 minutes that is saved in the properties file</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7844" y="1660729"/>
            <a:ext cx="7689296" cy="5506588"/>
          </a:xfrm>
          <a:custGeom>
            <a:avLst/>
            <a:gdLst/>
            <a:ahLst/>
            <a:cxnLst/>
            <a:rect r="r" b="b" t="t" l="l"/>
            <a:pathLst>
              <a:path h="5506588" w="7689296">
                <a:moveTo>
                  <a:pt x="0" y="0"/>
                </a:moveTo>
                <a:lnTo>
                  <a:pt x="7689296" y="0"/>
                </a:lnTo>
                <a:lnTo>
                  <a:pt x="7689296" y="5506589"/>
                </a:lnTo>
                <a:lnTo>
                  <a:pt x="0" y="5506589"/>
                </a:lnTo>
                <a:lnTo>
                  <a:pt x="0" y="0"/>
                </a:lnTo>
                <a:close/>
              </a:path>
            </a:pathLst>
          </a:custGeom>
          <a:blipFill>
            <a:blip r:embed="rId2"/>
            <a:stretch>
              <a:fillRect l="-8759" t="-9546" r="-7263" b="-9844"/>
            </a:stretch>
          </a:blipFill>
        </p:spPr>
      </p:sp>
      <p:sp>
        <p:nvSpPr>
          <p:cNvPr name="AutoShape 3" id="3"/>
          <p:cNvSpPr/>
          <p:nvPr/>
        </p:nvSpPr>
        <p:spPr>
          <a:xfrm>
            <a:off x="8538631" y="3052259"/>
            <a:ext cx="2678143" cy="839905"/>
          </a:xfrm>
          <a:prstGeom prst="line">
            <a:avLst/>
          </a:prstGeom>
          <a:ln cap="flat" w="38100">
            <a:solidFill>
              <a:srgbClr val="FFFFFF"/>
            </a:solidFill>
            <a:prstDash val="solid"/>
            <a:headEnd type="none" len="sm" w="sm"/>
            <a:tailEnd type="arrow" len="sm" w="med"/>
          </a:ln>
        </p:spPr>
      </p:sp>
      <p:sp>
        <p:nvSpPr>
          <p:cNvPr name="Freeform 4" id="4"/>
          <p:cNvSpPr/>
          <p:nvPr/>
        </p:nvSpPr>
        <p:spPr>
          <a:xfrm flipH="false" flipV="false" rot="0">
            <a:off x="11216774" y="1806828"/>
            <a:ext cx="5111935" cy="4170673"/>
          </a:xfrm>
          <a:custGeom>
            <a:avLst/>
            <a:gdLst/>
            <a:ahLst/>
            <a:cxnLst/>
            <a:rect r="r" b="b" t="t" l="l"/>
            <a:pathLst>
              <a:path h="4170673" w="5111935">
                <a:moveTo>
                  <a:pt x="0" y="0"/>
                </a:moveTo>
                <a:lnTo>
                  <a:pt x="5111935" y="0"/>
                </a:lnTo>
                <a:lnTo>
                  <a:pt x="5111935" y="4170673"/>
                </a:lnTo>
                <a:lnTo>
                  <a:pt x="0" y="4170673"/>
                </a:lnTo>
                <a:lnTo>
                  <a:pt x="0" y="0"/>
                </a:lnTo>
                <a:close/>
              </a:path>
            </a:pathLst>
          </a:custGeom>
          <a:blipFill>
            <a:blip r:embed="rId3"/>
            <a:stretch>
              <a:fillRect l="-16939" t="0" r="-9547" b="0"/>
            </a:stretch>
          </a:blipFill>
        </p:spPr>
      </p:sp>
      <p:grpSp>
        <p:nvGrpSpPr>
          <p:cNvPr name="Group 5" id="5"/>
          <p:cNvGrpSpPr/>
          <p:nvPr/>
        </p:nvGrpSpPr>
        <p:grpSpPr>
          <a:xfrm rot="0">
            <a:off x="5441558" y="5920116"/>
            <a:ext cx="16230600" cy="5170207"/>
            <a:chOff x="0" y="0"/>
            <a:chExt cx="21640800" cy="6893610"/>
          </a:xfrm>
        </p:grpSpPr>
        <p:sp>
          <p:nvSpPr>
            <p:cNvPr name="TextBox 6" id="6"/>
            <p:cNvSpPr txBox="true"/>
            <p:nvPr/>
          </p:nvSpPr>
          <p:spPr>
            <a:xfrm rot="0">
              <a:off x="7792559" y="247650"/>
              <a:ext cx="6055682" cy="1883983"/>
            </a:xfrm>
            <a:prstGeom prst="rect">
              <a:avLst/>
            </a:prstGeom>
          </p:spPr>
          <p:txBody>
            <a:bodyPr anchor="t" rtlCol="false" tIns="0" lIns="0" bIns="0" rIns="0">
              <a:spAutoFit/>
            </a:bodyPr>
            <a:lstStyle/>
            <a:p>
              <a:pPr algn="ctr">
                <a:lnSpc>
                  <a:spcPts val="7121"/>
                </a:lnSpc>
              </a:pPr>
              <a:r>
                <a:rPr lang="en-US" sz="8280" spc="-149">
                  <a:solidFill>
                    <a:srgbClr val="FFFFFF"/>
                  </a:solidFill>
                  <a:latin typeface="Trend Sans One"/>
                  <a:ea typeface="Trend Sans One"/>
                  <a:cs typeface="Trend Sans One"/>
                  <a:sym typeface="Trend Sans One"/>
                </a:rPr>
                <a:t>thank</a:t>
              </a:r>
            </a:p>
          </p:txBody>
        </p:sp>
        <p:sp>
          <p:nvSpPr>
            <p:cNvPr name="TextBox 7" id="7"/>
            <p:cNvSpPr txBox="true"/>
            <p:nvPr/>
          </p:nvSpPr>
          <p:spPr>
            <a:xfrm rot="0">
              <a:off x="0" y="2891073"/>
              <a:ext cx="21640800" cy="4002537"/>
            </a:xfrm>
            <a:prstGeom prst="rect">
              <a:avLst/>
            </a:prstGeom>
          </p:spPr>
          <p:txBody>
            <a:bodyPr anchor="t" rtlCol="false" tIns="0" lIns="0" bIns="0" rIns="0">
              <a:spAutoFit/>
            </a:bodyPr>
            <a:lstStyle/>
            <a:p>
              <a:pPr algn="ctr">
                <a:lnSpc>
                  <a:spcPts val="20035"/>
                </a:lnSpc>
              </a:pPr>
              <a:r>
                <a:rPr lang="en-US" sz="23296" spc="-535">
                  <a:solidFill>
                    <a:srgbClr val="FF5055"/>
                  </a:solidFill>
                  <a:latin typeface="Trend Slab Four"/>
                  <a:ea typeface="Trend Slab Four"/>
                  <a:cs typeface="Trend Slab Four"/>
                  <a:sym typeface="Trend Slab Four"/>
                </a:rPr>
                <a:t>you</a:t>
              </a:r>
            </a:p>
          </p:txBody>
        </p:sp>
      </p:grpSp>
      <p:sp>
        <p:nvSpPr>
          <p:cNvPr name="TextBox 8" id="8"/>
          <p:cNvSpPr txBox="true"/>
          <p:nvPr/>
        </p:nvSpPr>
        <p:spPr>
          <a:xfrm rot="0">
            <a:off x="2764483" y="580389"/>
            <a:ext cx="10545961"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Canva Sans"/>
                <a:ea typeface="Canva Sans"/>
                <a:cs typeface="Canva Sans"/>
                <a:sym typeface="Canva Sans"/>
              </a:rPr>
              <a:t>LOG OUT USING THE BLACK LIST SET TO INVALIIDATE THE TOKEN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316765" y="-151065"/>
            <a:ext cx="6971235" cy="11429186"/>
          </a:xfrm>
          <a:custGeom>
            <a:avLst/>
            <a:gdLst/>
            <a:ahLst/>
            <a:cxnLst/>
            <a:rect r="r" b="b" t="t" l="l"/>
            <a:pathLst>
              <a:path h="11429186" w="6971235">
                <a:moveTo>
                  <a:pt x="0" y="0"/>
                </a:moveTo>
                <a:lnTo>
                  <a:pt x="6971235" y="0"/>
                </a:lnTo>
                <a:lnTo>
                  <a:pt x="6971235" y="11429185"/>
                </a:lnTo>
                <a:lnTo>
                  <a:pt x="0" y="11429185"/>
                </a:lnTo>
                <a:lnTo>
                  <a:pt x="0" y="0"/>
                </a:lnTo>
                <a:close/>
              </a:path>
            </a:pathLst>
          </a:custGeom>
          <a:blipFill>
            <a:blip r:embed="rId2"/>
            <a:stretch>
              <a:fillRect l="0" t="0" r="0" b="0"/>
            </a:stretch>
          </a:blipFill>
        </p:spPr>
      </p:sp>
      <p:sp>
        <p:nvSpPr>
          <p:cNvPr name="Freeform 3" id="3"/>
          <p:cNvSpPr/>
          <p:nvPr/>
        </p:nvSpPr>
        <p:spPr>
          <a:xfrm flipH="false" flipV="false" rot="0">
            <a:off x="2962072" y="4887974"/>
            <a:ext cx="8738983" cy="5567153"/>
          </a:xfrm>
          <a:custGeom>
            <a:avLst/>
            <a:gdLst/>
            <a:ahLst/>
            <a:cxnLst/>
            <a:rect r="r" b="b" t="t" l="l"/>
            <a:pathLst>
              <a:path h="5567153" w="8738983">
                <a:moveTo>
                  <a:pt x="0" y="0"/>
                </a:moveTo>
                <a:lnTo>
                  <a:pt x="8738983" y="0"/>
                </a:lnTo>
                <a:lnTo>
                  <a:pt x="8738983" y="5567153"/>
                </a:lnTo>
                <a:lnTo>
                  <a:pt x="0" y="5567153"/>
                </a:lnTo>
                <a:lnTo>
                  <a:pt x="0" y="0"/>
                </a:lnTo>
                <a:close/>
              </a:path>
            </a:pathLst>
          </a:custGeom>
          <a:blipFill>
            <a:blip r:embed="rId3"/>
            <a:stretch>
              <a:fillRect l="0" t="0" r="0" b="0"/>
            </a:stretch>
          </a:blipFill>
        </p:spPr>
      </p:sp>
      <p:sp>
        <p:nvSpPr>
          <p:cNvPr name="TextBox 4" id="4"/>
          <p:cNvSpPr txBox="true"/>
          <p:nvPr/>
        </p:nvSpPr>
        <p:spPr>
          <a:xfrm rot="0">
            <a:off x="0" y="378439"/>
            <a:ext cx="11316765" cy="431799"/>
          </a:xfrm>
          <a:prstGeom prst="rect">
            <a:avLst/>
          </a:prstGeom>
        </p:spPr>
        <p:txBody>
          <a:bodyPr anchor="t" rtlCol="false" tIns="0" lIns="0" bIns="0" rIns="0">
            <a:spAutoFit/>
          </a:bodyPr>
          <a:lstStyle/>
          <a:p>
            <a:pPr algn="l" marL="539754" indent="-269877" lvl="1">
              <a:lnSpc>
                <a:spcPts val="3500"/>
              </a:lnSpc>
              <a:buFont typeface="Arial"/>
              <a:buChar char="•"/>
            </a:pPr>
            <a:r>
              <a:rPr lang="en-US" sz="2500">
                <a:solidFill>
                  <a:srgbClr val="FFFFFF"/>
                </a:solidFill>
                <a:latin typeface="Canva Sans"/>
                <a:ea typeface="Canva Sans"/>
                <a:cs typeface="Canva Sans"/>
                <a:sym typeface="Canva Sans"/>
              </a:rPr>
              <a:t>This class contains the attributes related to Account </a:t>
            </a:r>
          </a:p>
        </p:txBody>
      </p:sp>
      <p:sp>
        <p:nvSpPr>
          <p:cNvPr name="TextBox 5" id="5"/>
          <p:cNvSpPr txBox="true"/>
          <p:nvPr/>
        </p:nvSpPr>
        <p:spPr>
          <a:xfrm rot="0">
            <a:off x="0" y="971550"/>
            <a:ext cx="10991224" cy="869949"/>
          </a:xfrm>
          <a:prstGeom prst="rect">
            <a:avLst/>
          </a:prstGeom>
        </p:spPr>
        <p:txBody>
          <a:bodyPr anchor="t" rtlCol="false" tIns="0" lIns="0" bIns="0" rIns="0">
            <a:spAutoFit/>
          </a:bodyPr>
          <a:lstStyle/>
          <a:p>
            <a:pPr algn="just" marL="539754" indent="-269877" lvl="1">
              <a:lnSpc>
                <a:spcPts val="3500"/>
              </a:lnSpc>
              <a:buFont typeface="Arial"/>
              <a:buChar char="•"/>
            </a:pPr>
            <a:r>
              <a:rPr lang="en-US" sz="2500">
                <a:solidFill>
                  <a:srgbClr val="FFFFFF"/>
                </a:solidFill>
                <a:latin typeface="Canva Sans"/>
                <a:ea typeface="Canva Sans"/>
                <a:cs typeface="Canva Sans"/>
                <a:sym typeface="Canva Sans"/>
              </a:rPr>
              <a:t>toDTO(): Converts the Account entity to an AccountDTO for data transfer.</a:t>
            </a:r>
          </a:p>
        </p:txBody>
      </p:sp>
      <p:sp>
        <p:nvSpPr>
          <p:cNvPr name="TextBox 6" id="6"/>
          <p:cNvSpPr txBox="true"/>
          <p:nvPr/>
        </p:nvSpPr>
        <p:spPr>
          <a:xfrm rot="0">
            <a:off x="0" y="2003424"/>
            <a:ext cx="10991224" cy="869949"/>
          </a:xfrm>
          <a:prstGeom prst="rect">
            <a:avLst/>
          </a:prstGeom>
        </p:spPr>
        <p:txBody>
          <a:bodyPr anchor="t" rtlCol="false" tIns="0" lIns="0" bIns="0" rIns="0">
            <a:spAutoFit/>
          </a:bodyPr>
          <a:lstStyle/>
          <a:p>
            <a:pPr algn="just" marL="539754" indent="-269877" lvl="1">
              <a:lnSpc>
                <a:spcPts val="3500"/>
              </a:lnSpc>
              <a:buFont typeface="Arial"/>
              <a:buChar char="•"/>
            </a:pPr>
            <a:r>
              <a:rPr lang="en-US" sz="2500">
                <a:solidFill>
                  <a:srgbClr val="FFFFFF"/>
                </a:solidFill>
                <a:latin typeface="Canva Sans"/>
                <a:ea typeface="Canva Sans"/>
                <a:cs typeface="Canva Sans"/>
                <a:sym typeface="Canva Sans"/>
              </a:rPr>
              <a:t>Used Builder Pattern for constructing Account and AccountDTO objects in a flexible and readable manner.</a:t>
            </a:r>
          </a:p>
        </p:txBody>
      </p:sp>
      <p:sp>
        <p:nvSpPr>
          <p:cNvPr name="TextBox 7" id="7"/>
          <p:cNvSpPr txBox="true"/>
          <p:nvPr/>
        </p:nvSpPr>
        <p:spPr>
          <a:xfrm rot="0">
            <a:off x="-95969" y="3044824"/>
            <a:ext cx="11797025" cy="217487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FFFFFF"/>
                </a:solidFill>
                <a:latin typeface="Canva Sans"/>
                <a:ea typeface="Canva Sans"/>
                <a:cs typeface="Canva Sans"/>
                <a:sym typeface="Canva Sans"/>
              </a:rPr>
              <a:t>Single Responsibility Principle : The class is responsible solely for representing account data and its conversion to a DTO.</a:t>
            </a:r>
          </a:p>
          <a:p>
            <a:pPr algn="l" marL="539746" indent="-269873" lvl="1">
              <a:lnSpc>
                <a:spcPts val="3499"/>
              </a:lnSpc>
              <a:buFont typeface="Arial"/>
              <a:buChar char="•"/>
            </a:pPr>
            <a:r>
              <a:rPr lang="en-US" sz="2499">
                <a:solidFill>
                  <a:srgbClr val="FFFFFF"/>
                </a:solidFill>
                <a:latin typeface="Canva Sans"/>
                <a:ea typeface="Canva Sans"/>
                <a:cs typeface="Canva Sans"/>
                <a:sym typeface="Canva Sans"/>
              </a:rPr>
              <a:t>Open/Closed Principle : The class is designed to be extendable without modifying existing code.</a:t>
            </a:r>
          </a:p>
          <a:p>
            <a:pPr algn="l">
              <a:lnSpc>
                <a:spcPts val="34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200638" y="-251759"/>
            <a:ext cx="6087362" cy="11092306"/>
          </a:xfrm>
          <a:custGeom>
            <a:avLst/>
            <a:gdLst/>
            <a:ahLst/>
            <a:cxnLst/>
            <a:rect r="r" b="b" t="t" l="l"/>
            <a:pathLst>
              <a:path h="11092306" w="6087362">
                <a:moveTo>
                  <a:pt x="0" y="0"/>
                </a:moveTo>
                <a:lnTo>
                  <a:pt x="6087362" y="0"/>
                </a:lnTo>
                <a:lnTo>
                  <a:pt x="6087362" y="11092306"/>
                </a:lnTo>
                <a:lnTo>
                  <a:pt x="0" y="11092306"/>
                </a:lnTo>
                <a:lnTo>
                  <a:pt x="0" y="0"/>
                </a:lnTo>
                <a:close/>
              </a:path>
            </a:pathLst>
          </a:custGeom>
          <a:blipFill>
            <a:blip r:embed="rId2"/>
            <a:stretch>
              <a:fillRect l="0" t="0" r="0" b="0"/>
            </a:stretch>
          </a:blipFill>
        </p:spPr>
      </p:sp>
      <p:sp>
        <p:nvSpPr>
          <p:cNvPr name="Freeform 3" id="3"/>
          <p:cNvSpPr/>
          <p:nvPr/>
        </p:nvSpPr>
        <p:spPr>
          <a:xfrm flipH="false" flipV="false" rot="0">
            <a:off x="507238" y="4678685"/>
            <a:ext cx="11693399" cy="5608315"/>
          </a:xfrm>
          <a:custGeom>
            <a:avLst/>
            <a:gdLst/>
            <a:ahLst/>
            <a:cxnLst/>
            <a:rect r="r" b="b" t="t" l="l"/>
            <a:pathLst>
              <a:path h="5608315" w="11693399">
                <a:moveTo>
                  <a:pt x="0" y="0"/>
                </a:moveTo>
                <a:lnTo>
                  <a:pt x="11693400" y="0"/>
                </a:lnTo>
                <a:lnTo>
                  <a:pt x="11693400" y="5608315"/>
                </a:lnTo>
                <a:lnTo>
                  <a:pt x="0" y="5608315"/>
                </a:lnTo>
                <a:lnTo>
                  <a:pt x="0" y="0"/>
                </a:lnTo>
                <a:close/>
              </a:path>
            </a:pathLst>
          </a:custGeom>
          <a:blipFill>
            <a:blip r:embed="rId3"/>
            <a:stretch>
              <a:fillRect l="0" t="0" r="0" b="0"/>
            </a:stretch>
          </a:blipFill>
        </p:spPr>
      </p:sp>
      <p:sp>
        <p:nvSpPr>
          <p:cNvPr name="TextBox 4" id="4"/>
          <p:cNvSpPr txBox="true"/>
          <p:nvPr/>
        </p:nvSpPr>
        <p:spPr>
          <a:xfrm rot="0">
            <a:off x="63579" y="705167"/>
            <a:ext cx="7509510"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ea typeface="Canva Sans"/>
                <a:cs typeface="Canva Sans"/>
                <a:sym typeface="Canva Sans"/>
              </a:rPr>
              <a:t>Same concept of Model Account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90885" y="1028700"/>
            <a:ext cx="9597115" cy="9033500"/>
          </a:xfrm>
          <a:custGeom>
            <a:avLst/>
            <a:gdLst/>
            <a:ahLst/>
            <a:cxnLst/>
            <a:rect r="r" b="b" t="t" l="l"/>
            <a:pathLst>
              <a:path h="9033500" w="9597115">
                <a:moveTo>
                  <a:pt x="0" y="0"/>
                </a:moveTo>
                <a:lnTo>
                  <a:pt x="9597115" y="0"/>
                </a:lnTo>
                <a:lnTo>
                  <a:pt x="9597115" y="9033500"/>
                </a:lnTo>
                <a:lnTo>
                  <a:pt x="0" y="9033500"/>
                </a:lnTo>
                <a:lnTo>
                  <a:pt x="0" y="0"/>
                </a:lnTo>
                <a:close/>
              </a:path>
            </a:pathLst>
          </a:custGeom>
          <a:blipFill>
            <a:blip r:embed="rId2"/>
            <a:stretch>
              <a:fillRect l="0" t="0" r="0" b="0"/>
            </a:stretch>
          </a:blipFill>
        </p:spPr>
      </p:sp>
      <p:sp>
        <p:nvSpPr>
          <p:cNvPr name="TextBox 3" id="3"/>
          <p:cNvSpPr txBox="true"/>
          <p:nvPr/>
        </p:nvSpPr>
        <p:spPr>
          <a:xfrm rot="0">
            <a:off x="0" y="705167"/>
            <a:ext cx="8506139" cy="23806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This Model  takes the attributes of favoite recipient which will be needed in the functions of adding or removing recipient  </a:t>
            </a:r>
          </a:p>
        </p:txBody>
      </p:sp>
      <p:sp>
        <p:nvSpPr>
          <p:cNvPr name="TextBox 4" id="4"/>
          <p:cNvSpPr txBox="true"/>
          <p:nvPr/>
        </p:nvSpPr>
        <p:spPr>
          <a:xfrm rot="0">
            <a:off x="0" y="3642474"/>
            <a:ext cx="8506139" cy="53809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Buil</a:t>
            </a:r>
            <a:r>
              <a:rPr lang="en-US" sz="3399">
                <a:solidFill>
                  <a:srgbClr val="FFFFFF"/>
                </a:solidFill>
                <a:latin typeface="Canva Sans"/>
                <a:ea typeface="Canva Sans"/>
                <a:cs typeface="Canva Sans"/>
                <a:sym typeface="Canva Sans"/>
              </a:rPr>
              <a:t>der Pattern: Used for constructing FavoriteRecipient objects in a flexible and readable manner.</a:t>
            </a:r>
          </a:p>
          <a:p>
            <a:pPr algn="l">
              <a:lnSpc>
                <a:spcPts val="4759"/>
              </a:lnSpc>
            </a:pP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Dependency Injection: Promoted in the broader application context to manage dependencies and promote loose coupling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90D4D">
                <a:alpha val="100000"/>
              </a:srgbClr>
            </a:gs>
            <a:gs pos="100000">
              <a:srgbClr val="2C81A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782663" y="88441"/>
            <a:ext cx="8505337" cy="10110118"/>
          </a:xfrm>
          <a:custGeom>
            <a:avLst/>
            <a:gdLst/>
            <a:ahLst/>
            <a:cxnLst/>
            <a:rect r="r" b="b" t="t" l="l"/>
            <a:pathLst>
              <a:path h="10110118" w="8505337">
                <a:moveTo>
                  <a:pt x="0" y="0"/>
                </a:moveTo>
                <a:lnTo>
                  <a:pt x="8505337" y="0"/>
                </a:lnTo>
                <a:lnTo>
                  <a:pt x="8505337" y="10110118"/>
                </a:lnTo>
                <a:lnTo>
                  <a:pt x="0" y="10110118"/>
                </a:lnTo>
                <a:lnTo>
                  <a:pt x="0" y="0"/>
                </a:lnTo>
                <a:close/>
              </a:path>
            </a:pathLst>
          </a:custGeom>
          <a:blipFill>
            <a:blip r:embed="rId2"/>
            <a:stretch>
              <a:fillRect l="0" t="0" r="0" b="0"/>
            </a:stretch>
          </a:blipFill>
        </p:spPr>
      </p:sp>
      <p:sp>
        <p:nvSpPr>
          <p:cNvPr name="TextBox 3" id="3"/>
          <p:cNvSpPr txBox="true"/>
          <p:nvPr/>
        </p:nvSpPr>
        <p:spPr>
          <a:xfrm rot="0">
            <a:off x="438394" y="714692"/>
            <a:ext cx="8705606" cy="94107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Canva Sans"/>
                <a:ea typeface="Canva Sans"/>
                <a:cs typeface="Canva Sans"/>
                <a:sym typeface="Canva Sans"/>
              </a:rPr>
              <a:t>This class carries the attributes that is related to transactions </a:t>
            </a:r>
          </a:p>
        </p:txBody>
      </p:sp>
      <p:sp>
        <p:nvSpPr>
          <p:cNvPr name="TextBox 4" id="4"/>
          <p:cNvSpPr txBox="true"/>
          <p:nvPr/>
        </p:nvSpPr>
        <p:spPr>
          <a:xfrm rot="0">
            <a:off x="438394" y="1922336"/>
            <a:ext cx="8125404" cy="75209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@GeneratedValue(strategy = GenerationType.IDENTITY): This JP</a:t>
            </a:r>
            <a:r>
              <a:rPr lang="en-US" sz="2400">
                <a:solidFill>
                  <a:srgbClr val="FFFFFF"/>
                </a:solidFill>
                <a:latin typeface="Canva Sans"/>
                <a:ea typeface="Canva Sans"/>
                <a:cs typeface="Canva Sans"/>
                <a:sym typeface="Canva Sans"/>
              </a:rPr>
              <a:t>A annotation is used to define the primary key generation strategy. GenerationType.IDENTITY indicates that the primary key is generated by the database (typically auto-incremented).</a:t>
            </a:r>
          </a:p>
          <a:p>
            <a:pPr algn="l">
              <a:lnSpc>
                <a:spcPts val="3359"/>
              </a:lnSpc>
            </a:pP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@ManyToOne: This JPA annotation defines a many-to-one relationship between entities. In this case, it means that many transactions can be associated with a single account.</a:t>
            </a:r>
          </a:p>
          <a:p>
            <a:pPr algn="l" marL="518160" indent="-259080" lvl="1">
              <a:lnSpc>
                <a:spcPts val="3359"/>
              </a:lnSpc>
              <a:buFont typeface="Arial"/>
              <a:buChar char="•"/>
            </a:pPr>
          </a:p>
          <a:p>
            <a:pPr algn="l" marL="518160" indent="-259080" lvl="1">
              <a:lnSpc>
                <a:spcPts val="3359"/>
              </a:lnSpc>
              <a:buFont typeface="Arial"/>
              <a:buChar char="•"/>
            </a:pPr>
            <a:r>
              <a:rPr lang="en-US" sz="2400">
                <a:solidFill>
                  <a:srgbClr val="FFFFFF"/>
                </a:solidFill>
                <a:latin typeface="Canva Sans"/>
                <a:ea typeface="Canva Sans"/>
                <a:cs typeface="Canva Sans"/>
                <a:sym typeface="Canva Sans"/>
              </a:rPr>
              <a:t>@JoinColumn(name = "sender_account_id", nullable = false): This JPA annotation specifies the foreign key column for the senderAccount relationship. It also indicates that this column cannot be null.</a:t>
            </a:r>
          </a:p>
          <a:p>
            <a:pPr algn="l">
              <a:lnSpc>
                <a:spcPts val="33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DAF0voobkp8</dc:identifier>
  <dcterms:modified xsi:type="dcterms:W3CDTF">2011-08-01T06:04:30Z</dcterms:modified>
  <cp:revision>1</cp:revision>
  <dc:title>software bank</dc:title>
</cp:coreProperties>
</file>